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Open Sans SemiBold"/>
      <p:regular r:id="rId39"/>
      <p:bold r:id="rId40"/>
      <p:italic r:id="rId41"/>
      <p:boldItalic r:id="rId42"/>
    </p:embeddedFont>
    <p:embeddedFont>
      <p:font typeface="Quattrocento Sans"/>
      <p:regular r:id="rId43"/>
      <p:bold r:id="rId44"/>
      <p:italic r:id="rId45"/>
      <p:boldItalic r:id="rId46"/>
    </p:embeddedFont>
    <p:embeddedFont>
      <p:font typeface="Open Sans Light"/>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gDuGtb5N8DDrIafMv58vOoSnor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SemiBold-bold.fntdata"/><Relationship Id="rId42" Type="http://schemas.openxmlformats.org/officeDocument/2006/relationships/font" Target="fonts/OpenSansSemiBold-boldItalic.fntdata"/><Relationship Id="rId41" Type="http://schemas.openxmlformats.org/officeDocument/2006/relationships/font" Target="fonts/OpenSansSemiBold-italic.fntdata"/><Relationship Id="rId44" Type="http://schemas.openxmlformats.org/officeDocument/2006/relationships/font" Target="fonts/QuattrocentoSans-bold.fntdata"/><Relationship Id="rId43" Type="http://schemas.openxmlformats.org/officeDocument/2006/relationships/font" Target="fonts/QuattrocentoSans-regular.fntdata"/><Relationship Id="rId46" Type="http://schemas.openxmlformats.org/officeDocument/2006/relationships/font" Target="fonts/QuattrocentoSans-boldItalic.fntdata"/><Relationship Id="rId45" Type="http://schemas.openxmlformats.org/officeDocument/2006/relationships/font" Target="fonts/Quattrocento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OpenSansLight-bold.fntdata"/><Relationship Id="rId47" Type="http://schemas.openxmlformats.org/officeDocument/2006/relationships/font" Target="fonts/OpenSansLight-regular.fntdata"/><Relationship Id="rId49" Type="http://schemas.openxmlformats.org/officeDocument/2006/relationships/font" Target="fonts/OpenSans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OpenSansSemiBold-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regular.fntdata"/><Relationship Id="rId50" Type="http://schemas.openxmlformats.org/officeDocument/2006/relationships/font" Target="fonts/OpenSansLight-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Calibri"/>
              <a:buNone/>
            </a:pPr>
            <a:r>
              <a:t/>
            </a:r>
            <a:endParaRPr/>
          </a:p>
        </p:txBody>
      </p:sp>
      <p:sp>
        <p:nvSpPr>
          <p:cNvPr id="150" name="Google Shape;150;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p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2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Calibri"/>
              <a:buNone/>
            </a:pPr>
            <a:r>
              <a:t/>
            </a:r>
            <a:endParaRPr/>
          </a:p>
        </p:txBody>
      </p:sp>
      <p:sp>
        <p:nvSpPr>
          <p:cNvPr id="416" name="Google Shape;416;p2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p2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p2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 name="Google Shape;466;p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7" name="Google Shape;477;p2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p2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9" name="Google Shape;499;p2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0" name="Google Shape;510;p2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p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c6476ccc4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2c6476ccc4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Calibri"/>
              <a:buNone/>
            </a:pPr>
            <a:r>
              <a:t/>
            </a:r>
            <a:endParaRPr/>
          </a:p>
        </p:txBody>
      </p:sp>
      <p:sp>
        <p:nvSpPr>
          <p:cNvPr id="567" name="Google Shape;567;p2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Calibri"/>
              <a:buNone/>
            </a:pPr>
            <a:r>
              <a:t/>
            </a:r>
            <a:endParaRPr/>
          </a:p>
        </p:txBody>
      </p:sp>
      <p:sp>
        <p:nvSpPr>
          <p:cNvPr id="224" name="Google Shape;224;p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78" name="Shape 78"/>
        <p:cNvGrpSpPr/>
        <p:nvPr/>
      </p:nvGrpSpPr>
      <p:grpSpPr>
        <a:xfrm>
          <a:off x="0" y="0"/>
          <a:ext cx="0" cy="0"/>
          <a:chOff x="0" y="0"/>
          <a:chExt cx="0" cy="0"/>
        </a:xfrm>
      </p:grpSpPr>
      <p:sp>
        <p:nvSpPr>
          <p:cNvPr id="79" name="Google Shape;79;p72"/>
          <p:cNvSpPr txBox="1"/>
          <p:nvPr>
            <p:ph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Clr>
                <a:schemeClr val="dk1"/>
              </a:buClr>
              <a:buSzPts val="16000"/>
              <a:buFont typeface="Calibri"/>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p:txBody>
      </p:sp>
      <p:sp>
        <p:nvSpPr>
          <p:cNvPr id="80" name="Google Shape;80;p7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Clr>
                <a:schemeClr val="dk1"/>
              </a:buClr>
              <a:buSzPts val="2400"/>
              <a:buChar char="●"/>
              <a:defRPr/>
            </a:lvl1pPr>
            <a:lvl2pPr indent="-349250" lvl="1" marL="914400" algn="ctr">
              <a:lnSpc>
                <a:spcPct val="115000"/>
              </a:lnSpc>
              <a:spcBef>
                <a:spcPts val="2100"/>
              </a:spcBef>
              <a:spcAft>
                <a:spcPts val="0"/>
              </a:spcAft>
              <a:buClr>
                <a:schemeClr val="dk1"/>
              </a:buClr>
              <a:buSzPts val="1900"/>
              <a:buChar char="○"/>
              <a:defRPr/>
            </a:lvl2pPr>
            <a:lvl3pPr indent="-349250" lvl="2" marL="1371600" algn="ctr">
              <a:lnSpc>
                <a:spcPct val="115000"/>
              </a:lnSpc>
              <a:spcBef>
                <a:spcPts val="2100"/>
              </a:spcBef>
              <a:spcAft>
                <a:spcPts val="0"/>
              </a:spcAft>
              <a:buClr>
                <a:schemeClr val="dk1"/>
              </a:buClr>
              <a:buSzPts val="1900"/>
              <a:buChar char="■"/>
              <a:defRPr/>
            </a:lvl3pPr>
            <a:lvl4pPr indent="-349250" lvl="3" marL="1828800" algn="ctr">
              <a:lnSpc>
                <a:spcPct val="115000"/>
              </a:lnSpc>
              <a:spcBef>
                <a:spcPts val="2100"/>
              </a:spcBef>
              <a:spcAft>
                <a:spcPts val="0"/>
              </a:spcAft>
              <a:buClr>
                <a:schemeClr val="dk1"/>
              </a:buClr>
              <a:buSzPts val="1900"/>
              <a:buChar char="●"/>
              <a:defRPr/>
            </a:lvl4pPr>
            <a:lvl5pPr indent="-349250" lvl="4" marL="2286000" algn="ctr">
              <a:lnSpc>
                <a:spcPct val="115000"/>
              </a:lnSpc>
              <a:spcBef>
                <a:spcPts val="2100"/>
              </a:spcBef>
              <a:spcAft>
                <a:spcPts val="0"/>
              </a:spcAft>
              <a:buClr>
                <a:schemeClr val="dk1"/>
              </a:buClr>
              <a:buSzPts val="1900"/>
              <a:buChar char="○"/>
              <a:defRPr/>
            </a:lvl5pPr>
            <a:lvl6pPr indent="-349250" lvl="5" marL="2743200" algn="ctr">
              <a:lnSpc>
                <a:spcPct val="115000"/>
              </a:lnSpc>
              <a:spcBef>
                <a:spcPts val="2100"/>
              </a:spcBef>
              <a:spcAft>
                <a:spcPts val="0"/>
              </a:spcAft>
              <a:buClr>
                <a:schemeClr val="dk1"/>
              </a:buClr>
              <a:buSzPts val="1900"/>
              <a:buChar char="■"/>
              <a:defRPr/>
            </a:lvl6pPr>
            <a:lvl7pPr indent="-349250" lvl="6" marL="3200400" algn="ctr">
              <a:lnSpc>
                <a:spcPct val="115000"/>
              </a:lnSpc>
              <a:spcBef>
                <a:spcPts val="2100"/>
              </a:spcBef>
              <a:spcAft>
                <a:spcPts val="0"/>
              </a:spcAft>
              <a:buClr>
                <a:schemeClr val="dk1"/>
              </a:buClr>
              <a:buSzPts val="1900"/>
              <a:buChar char="●"/>
              <a:defRPr/>
            </a:lvl7pPr>
            <a:lvl8pPr indent="-349250" lvl="7" marL="3657600" algn="ctr">
              <a:lnSpc>
                <a:spcPct val="115000"/>
              </a:lnSpc>
              <a:spcBef>
                <a:spcPts val="2100"/>
              </a:spcBef>
              <a:spcAft>
                <a:spcPts val="0"/>
              </a:spcAft>
              <a:buClr>
                <a:schemeClr val="dk1"/>
              </a:buClr>
              <a:buSzPts val="1900"/>
              <a:buChar char="○"/>
              <a:defRPr/>
            </a:lvl8pPr>
            <a:lvl9pPr indent="-349250" lvl="8" marL="4114800" algn="ctr">
              <a:lnSpc>
                <a:spcPct val="115000"/>
              </a:lnSpc>
              <a:spcBef>
                <a:spcPts val="2100"/>
              </a:spcBef>
              <a:spcAft>
                <a:spcPts val="2100"/>
              </a:spcAft>
              <a:buClr>
                <a:schemeClr val="dk1"/>
              </a:buClr>
              <a:buSzPts val="1900"/>
              <a:buChar char="■"/>
              <a:defRPr/>
            </a:lvl9pPr>
          </a:lstStyle>
          <a:p/>
        </p:txBody>
      </p:sp>
      <p:sp>
        <p:nvSpPr>
          <p:cNvPr id="81" name="Google Shape;81;p7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2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88" name="Shape 88"/>
        <p:cNvGrpSpPr/>
        <p:nvPr/>
      </p:nvGrpSpPr>
      <p:grpSpPr>
        <a:xfrm>
          <a:off x="0" y="0"/>
          <a:ext cx="0" cy="0"/>
          <a:chOff x="0" y="0"/>
          <a:chExt cx="0" cy="0"/>
        </a:xfrm>
      </p:grpSpPr>
      <p:sp>
        <p:nvSpPr>
          <p:cNvPr id="89" name="Google Shape;89;p1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1" name="Google Shape;91;p1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94" name="Shape 94"/>
        <p:cNvGrpSpPr/>
        <p:nvPr/>
      </p:nvGrpSpPr>
      <p:grpSpPr>
        <a:xfrm>
          <a:off x="0" y="0"/>
          <a:ext cx="0" cy="0"/>
          <a:chOff x="0" y="0"/>
          <a:chExt cx="0" cy="0"/>
        </a:xfrm>
      </p:grpSpPr>
      <p:sp>
        <p:nvSpPr>
          <p:cNvPr id="95" name="Google Shape;95;p1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7" name="Google Shape;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0" name="Shape 100"/>
        <p:cNvGrpSpPr/>
        <p:nvPr/>
      </p:nvGrpSpPr>
      <p:grpSpPr>
        <a:xfrm>
          <a:off x="0" y="0"/>
          <a:ext cx="0" cy="0"/>
          <a:chOff x="0" y="0"/>
          <a:chExt cx="0" cy="0"/>
        </a:xfrm>
      </p:grpSpPr>
      <p:sp>
        <p:nvSpPr>
          <p:cNvPr id="101" name="Google Shape;101;p1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07" name="Shape 107"/>
        <p:cNvGrpSpPr/>
        <p:nvPr/>
      </p:nvGrpSpPr>
      <p:grpSpPr>
        <a:xfrm>
          <a:off x="0" y="0"/>
          <a:ext cx="0" cy="0"/>
          <a:chOff x="0" y="0"/>
          <a:chExt cx="0" cy="0"/>
        </a:xfrm>
      </p:grpSpPr>
      <p:sp>
        <p:nvSpPr>
          <p:cNvPr id="108" name="Google Shape;108;p1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0" name="Google Shape;110;p1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p1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16" name="Shape 116"/>
        <p:cNvGrpSpPr/>
        <p:nvPr/>
      </p:nvGrpSpPr>
      <p:grpSpPr>
        <a:xfrm>
          <a:off x="0" y="0"/>
          <a:ext cx="0" cy="0"/>
          <a:chOff x="0" y="0"/>
          <a:chExt cx="0" cy="0"/>
        </a:xfrm>
      </p:grpSpPr>
      <p:sp>
        <p:nvSpPr>
          <p:cNvPr id="117" name="Google Shape;117;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21" name="Shape 121"/>
        <p:cNvGrpSpPr/>
        <p:nvPr/>
      </p:nvGrpSpPr>
      <p:grpSpPr>
        <a:xfrm>
          <a:off x="0" y="0"/>
          <a:ext cx="0" cy="0"/>
          <a:chOff x="0" y="0"/>
          <a:chExt cx="0" cy="0"/>
        </a:xfrm>
      </p:grpSpPr>
      <p:sp>
        <p:nvSpPr>
          <p:cNvPr id="122" name="Google Shape;122;p1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4" name="Google Shape;124;p1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5" name="Google Shape;125;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28" name="Shape 128"/>
        <p:cNvGrpSpPr/>
        <p:nvPr/>
      </p:nvGrpSpPr>
      <p:grpSpPr>
        <a:xfrm>
          <a:off x="0" y="0"/>
          <a:ext cx="0" cy="0"/>
          <a:chOff x="0" y="0"/>
          <a:chExt cx="0" cy="0"/>
        </a:xfrm>
      </p:grpSpPr>
      <p:sp>
        <p:nvSpPr>
          <p:cNvPr id="129" name="Google Shape;129;p1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54"/>
          <p:cNvSpPr/>
          <p:nvPr>
            <p:ph idx="2" type="pic"/>
          </p:nvPr>
        </p:nvSpPr>
        <p:spPr>
          <a:xfrm>
            <a:off x="5183188" y="987425"/>
            <a:ext cx="6172200" cy="4873625"/>
          </a:xfrm>
          <a:prstGeom prst="rect">
            <a:avLst/>
          </a:prstGeom>
          <a:noFill/>
          <a:ln>
            <a:noFill/>
          </a:ln>
        </p:spPr>
      </p:sp>
      <p:sp>
        <p:nvSpPr>
          <p:cNvPr id="131" name="Google Shape;131;p1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2" name="Google Shape;132;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5" name="Shape 135"/>
        <p:cNvGrpSpPr/>
        <p:nvPr/>
      </p:nvGrpSpPr>
      <p:grpSpPr>
        <a:xfrm>
          <a:off x="0" y="0"/>
          <a:ext cx="0" cy="0"/>
          <a:chOff x="0" y="0"/>
          <a:chExt cx="0" cy="0"/>
        </a:xfrm>
      </p:grpSpPr>
      <p:sp>
        <p:nvSpPr>
          <p:cNvPr id="136" name="Google Shape;136;p1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8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4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8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22" name="Google Shape;22;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41" name="Shape 141"/>
        <p:cNvGrpSpPr/>
        <p:nvPr/>
      </p:nvGrpSpPr>
      <p:grpSpPr>
        <a:xfrm>
          <a:off x="0" y="0"/>
          <a:ext cx="0" cy="0"/>
          <a:chOff x="0" y="0"/>
          <a:chExt cx="0" cy="0"/>
        </a:xfrm>
      </p:grpSpPr>
      <p:sp>
        <p:nvSpPr>
          <p:cNvPr id="142" name="Google Shape;142;p1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8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8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8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8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8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 name="Google Shape;50;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3" name="Shape 53"/>
        <p:cNvGrpSpPr/>
        <p:nvPr/>
      </p:nvGrpSpPr>
      <p:grpSpPr>
        <a:xfrm>
          <a:off x="0" y="0"/>
          <a:ext cx="0" cy="0"/>
          <a:chOff x="0" y="0"/>
          <a:chExt cx="0" cy="0"/>
        </a:xfrm>
      </p:grpSpPr>
      <p:sp>
        <p:nvSpPr>
          <p:cNvPr id="54" name="Google Shape;54;p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6"/>
          <p:cNvSpPr/>
          <p:nvPr>
            <p:ph idx="2" type="pic"/>
          </p:nvPr>
        </p:nvSpPr>
        <p:spPr>
          <a:xfrm>
            <a:off x="5183188" y="987425"/>
            <a:ext cx="6172200" cy="4873625"/>
          </a:xfrm>
          <a:prstGeom prst="rect">
            <a:avLst/>
          </a:prstGeom>
          <a:noFill/>
          <a:ln>
            <a:noFill/>
          </a:ln>
        </p:spPr>
      </p:sp>
      <p:sp>
        <p:nvSpPr>
          <p:cNvPr id="56" name="Google Shape;56;p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7" name="Google Shape;57;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 name="Shape 60"/>
        <p:cNvGrpSpPr/>
        <p:nvPr/>
      </p:nvGrpSpPr>
      <p:grpSpPr>
        <a:xfrm>
          <a:off x="0" y="0"/>
          <a:ext cx="0" cy="0"/>
          <a:chOff x="0" y="0"/>
          <a:chExt cx="0" cy="0"/>
        </a:xfrm>
      </p:grpSpPr>
      <p:sp>
        <p:nvSpPr>
          <p:cNvPr id="61" name="Google Shape;61;p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 name="Shape 66"/>
        <p:cNvGrpSpPr/>
        <p:nvPr/>
      </p:nvGrpSpPr>
      <p:grpSpPr>
        <a:xfrm>
          <a:off x="0" y="0"/>
          <a:ext cx="0" cy="0"/>
          <a:chOff x="0" y="0"/>
          <a:chExt cx="0" cy="0"/>
        </a:xfrm>
      </p:grpSpPr>
      <p:sp>
        <p:nvSpPr>
          <p:cNvPr id="67" name="Google Shape;67;p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Open Sans"/>
              <a:buNone/>
              <a:defRPr b="0" i="0" sz="40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000"/>
              <a:buFont typeface="Open Sans"/>
              <a:buNone/>
              <a:defRPr b="0" i="0" sz="1400" u="none" cap="none" strike="noStrike">
                <a:solidFill>
                  <a:srgbClr val="000000"/>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000"/>
              <a:buFont typeface="Open Sans"/>
              <a:buNone/>
              <a:defRPr b="0" i="0" sz="1400" u="none" cap="none" strike="noStrike">
                <a:solidFill>
                  <a:srgbClr val="000000"/>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000"/>
              <a:buFont typeface="Open Sans"/>
              <a:buNone/>
              <a:defRPr b="0" i="0" sz="1400" u="none" cap="none" strike="noStrike">
                <a:solidFill>
                  <a:srgbClr val="000000"/>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000"/>
              <a:buFont typeface="Open Sans"/>
              <a:buNone/>
              <a:defRPr b="0" i="0" sz="1400" u="none" cap="none" strike="noStrike">
                <a:solidFill>
                  <a:srgbClr val="000000"/>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000"/>
              <a:buFont typeface="Open Sans"/>
              <a:buNone/>
              <a:defRPr b="0" i="0" sz="1400" u="none" cap="none" strike="noStrike">
                <a:solidFill>
                  <a:srgbClr val="000000"/>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000"/>
              <a:buFont typeface="Open Sans"/>
              <a:buNone/>
              <a:defRPr b="0" i="0" sz="1400" u="none" cap="none" strike="noStrike">
                <a:solidFill>
                  <a:srgbClr val="000000"/>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000"/>
              <a:buFont typeface="Open Sans"/>
              <a:buNone/>
              <a:defRPr b="0" i="0" sz="1400" u="none" cap="none" strike="noStrike">
                <a:solidFill>
                  <a:srgbClr val="000000"/>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000"/>
              <a:buFont typeface="Open Sans"/>
              <a:buNone/>
              <a:defRPr b="0" i="0" sz="1400" u="none" cap="none" strike="noStrike">
                <a:solidFill>
                  <a:srgbClr val="000000"/>
                </a:solidFill>
                <a:latin typeface="Open Sans"/>
                <a:ea typeface="Open Sans"/>
                <a:cs typeface="Open Sans"/>
                <a:sym typeface="Open Sans"/>
              </a:defRPr>
            </a:lvl9pPr>
          </a:lstStyle>
          <a:p/>
        </p:txBody>
      </p:sp>
      <p:sp>
        <p:nvSpPr>
          <p:cNvPr id="11" name="Google Shape;11;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Open Sans"/>
              <a:buChar char="•"/>
              <a:defRPr b="0" i="0" sz="2400" u="none" cap="none" strike="noStrike">
                <a:solidFill>
                  <a:schemeClr val="dk1"/>
                </a:solidFill>
                <a:latin typeface="Open Sans"/>
                <a:ea typeface="Open Sans"/>
                <a:cs typeface="Open Sans"/>
                <a:sym typeface="Open Sans"/>
              </a:defRPr>
            </a:lvl1pPr>
            <a:lvl2pPr indent="-355600" lvl="1" marL="914400" marR="0" rtl="0" algn="l">
              <a:lnSpc>
                <a:spcPct val="90000"/>
              </a:lnSpc>
              <a:spcBef>
                <a:spcPts val="500"/>
              </a:spcBef>
              <a:spcAft>
                <a:spcPts val="0"/>
              </a:spcAft>
              <a:buClr>
                <a:schemeClr val="dk1"/>
              </a:buClr>
              <a:buSzPts val="2000"/>
              <a:buFont typeface="Open Sans"/>
              <a:buChar char="•"/>
              <a:defRPr b="0" i="0" sz="2000" u="none" cap="none" strike="noStrike">
                <a:solidFill>
                  <a:schemeClr val="dk1"/>
                </a:solidFill>
                <a:latin typeface="Open Sans"/>
                <a:ea typeface="Open Sans"/>
                <a:cs typeface="Open Sans"/>
                <a:sym typeface="Open Sans"/>
              </a:defRPr>
            </a:lvl2pPr>
            <a:lvl3pPr indent="-330200" lvl="2" marL="1371600" marR="0" rtl="0" algn="l">
              <a:lnSpc>
                <a:spcPct val="90000"/>
              </a:lnSpc>
              <a:spcBef>
                <a:spcPts val="500"/>
              </a:spcBef>
              <a:spcAft>
                <a:spcPts val="0"/>
              </a:spcAft>
              <a:buClr>
                <a:schemeClr val="dk1"/>
              </a:buClr>
              <a:buSzPts val="1600"/>
              <a:buFont typeface="Open Sans"/>
              <a:buChar char="•"/>
              <a:defRPr b="0" i="0" sz="1600" u="none" cap="none" strike="noStrike">
                <a:solidFill>
                  <a:schemeClr val="dk1"/>
                </a:solidFill>
                <a:latin typeface="Open Sans"/>
                <a:ea typeface="Open Sans"/>
                <a:cs typeface="Open Sans"/>
                <a:sym typeface="Open Sans"/>
              </a:defRPr>
            </a:lvl3pPr>
            <a:lvl4pPr indent="-317500" lvl="3" marL="1828800" marR="0" rtl="0" algn="l">
              <a:lnSpc>
                <a:spcPct val="90000"/>
              </a:lnSpc>
              <a:spcBef>
                <a:spcPts val="5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90000"/>
              </a:lnSpc>
              <a:spcBef>
                <a:spcPts val="5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90000"/>
              </a:lnSpc>
              <a:spcBef>
                <a:spcPts val="5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90000"/>
              </a:lnSpc>
              <a:spcBef>
                <a:spcPts val="5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90000"/>
              </a:lnSpc>
              <a:spcBef>
                <a:spcPts val="5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90000"/>
              </a:lnSpc>
              <a:spcBef>
                <a:spcPts val="5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2" name="Google Shape;12;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000"/>
              <a:buFont typeface="Open Sans"/>
              <a:buNone/>
              <a:defRPr b="0" i="0" sz="800" u="none" cap="none" strike="noStrike">
                <a:solidFill>
                  <a:srgbClr val="888888"/>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9pPr>
          </a:lstStyle>
          <a:p/>
        </p:txBody>
      </p:sp>
      <p:sp>
        <p:nvSpPr>
          <p:cNvPr id="13" name="Google Shape;13;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000"/>
              <a:buFont typeface="Open Sans"/>
              <a:buNone/>
              <a:defRPr b="0" i="0" sz="800" u="none" cap="none" strike="noStrike">
                <a:solidFill>
                  <a:srgbClr val="888888"/>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000"/>
              <a:buFont typeface="Open Sans"/>
              <a:buNone/>
              <a:defRPr b="0" i="0" sz="1800" u="none" cap="none" strike="noStrike">
                <a:solidFill>
                  <a:schemeClr val="dk1"/>
                </a:solidFill>
                <a:latin typeface="Open Sans"/>
                <a:ea typeface="Open Sans"/>
                <a:cs typeface="Open Sans"/>
                <a:sym typeface="Open Sans"/>
              </a:defRPr>
            </a:lvl9pPr>
          </a:lstStyle>
          <a:p/>
        </p:txBody>
      </p:sp>
      <p:sp>
        <p:nvSpPr>
          <p:cNvPr id="14" name="Google Shape;14;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200"/>
              <a:buFont typeface="Arial"/>
              <a:buNone/>
              <a:defRPr b="0" i="0" sz="8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5.jpg"/><Relationship Id="rId7"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5"/>
            </a:gs>
            <a:gs pos="41000">
              <a:schemeClr val="accent5"/>
            </a:gs>
            <a:gs pos="100000">
              <a:schemeClr val="accent1"/>
            </a:gs>
          </a:gsLst>
          <a:lin ang="2698631" scaled="0"/>
        </a:gradFill>
      </p:bgPr>
    </p:bg>
    <p:spTree>
      <p:nvGrpSpPr>
        <p:cNvPr id="151" name="Shape 151"/>
        <p:cNvGrpSpPr/>
        <p:nvPr/>
      </p:nvGrpSpPr>
      <p:grpSpPr>
        <a:xfrm>
          <a:off x="0" y="0"/>
          <a:ext cx="0" cy="0"/>
          <a:chOff x="0" y="0"/>
          <a:chExt cx="0" cy="0"/>
        </a:xfrm>
      </p:grpSpPr>
      <p:pic>
        <p:nvPicPr>
          <p:cNvPr descr="Free photo family moving and using boxes" id="152" name="Google Shape;152;p1"/>
          <p:cNvPicPr preferRelativeResize="0"/>
          <p:nvPr/>
        </p:nvPicPr>
        <p:blipFill rotWithShape="1">
          <a:blip r:embed="rId3">
            <a:alphaModFix/>
          </a:blip>
          <a:srcRect b="0" l="0" r="0" t="0"/>
          <a:stretch/>
        </p:blipFill>
        <p:spPr>
          <a:xfrm>
            <a:off x="0" y="1"/>
            <a:ext cx="12192000" cy="6857999"/>
          </a:xfrm>
          <a:prstGeom prst="rect">
            <a:avLst/>
          </a:prstGeom>
          <a:noFill/>
          <a:ln>
            <a:noFill/>
          </a:ln>
        </p:spPr>
      </p:pic>
      <p:sp>
        <p:nvSpPr>
          <p:cNvPr id="153" name="Google Shape;153;p1"/>
          <p:cNvSpPr txBox="1"/>
          <p:nvPr/>
        </p:nvSpPr>
        <p:spPr>
          <a:xfrm>
            <a:off x="795412" y="403738"/>
            <a:ext cx="4995787"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5400" u="none" cap="none" strike="noStrike">
                <a:solidFill>
                  <a:srgbClr val="008866"/>
                </a:solidFill>
                <a:latin typeface="Arial"/>
                <a:ea typeface="Arial"/>
                <a:cs typeface="Arial"/>
                <a:sym typeface="Arial"/>
              </a:rPr>
              <a:t>INCENDIO HOGAR </a:t>
            </a:r>
            <a:endParaRPr b="1" i="0" sz="5400" u="none" cap="none" strike="noStrike">
              <a:solidFill>
                <a:srgbClr val="00886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1"/>
          <p:cNvSpPr txBox="1"/>
          <p:nvPr/>
        </p:nvSpPr>
        <p:spPr>
          <a:xfrm>
            <a:off x="415159" y="306780"/>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4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244" name="Google Shape;244;p231"/>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5" name="Google Shape;245;p231"/>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246" name="Google Shape;246;p231"/>
          <p:cNvSpPr txBox="1"/>
          <p:nvPr/>
        </p:nvSpPr>
        <p:spPr>
          <a:xfrm>
            <a:off x="415160" y="1036262"/>
            <a:ext cx="5850348"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8866"/>
              </a:buClr>
              <a:buSzPts val="2000"/>
              <a:buFont typeface="Arial"/>
              <a:buNone/>
            </a:pPr>
            <a:r>
              <a:rPr b="1" i="0" lang="es-ES" sz="2400" u="none" cap="none" strike="noStrike">
                <a:solidFill>
                  <a:srgbClr val="008866"/>
                </a:solidFill>
                <a:latin typeface="Quattrocento Sans"/>
                <a:ea typeface="Quattrocento Sans"/>
                <a:cs typeface="Quattrocento Sans"/>
                <a:sym typeface="Quattrocento Sans"/>
              </a:rPr>
              <a:t>Cobertura A: Daños a la residencia</a:t>
            </a:r>
            <a:endParaRPr b="1" i="0" sz="2400" u="none" cap="none" strike="noStrike">
              <a:solidFill>
                <a:srgbClr val="008866"/>
              </a:solidFill>
              <a:latin typeface="Quattrocento Sans"/>
              <a:ea typeface="Quattrocento Sans"/>
              <a:cs typeface="Quattrocento Sans"/>
              <a:sym typeface="Quattrocento Sans"/>
            </a:endParaRPr>
          </a:p>
        </p:txBody>
      </p:sp>
      <p:sp>
        <p:nvSpPr>
          <p:cNvPr id="247" name="Google Shape;247;p231"/>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248" name="Google Shape;248;p231"/>
          <p:cNvSpPr/>
          <p:nvPr/>
        </p:nvSpPr>
        <p:spPr>
          <a:xfrm>
            <a:off x="415159" y="1721707"/>
            <a:ext cx="11416623"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Incluye la residencia y otras estructuras fijas ubicadas en los predios residenciales contra pérdidas originadas en los siguiente riesgos: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42900" lvl="0" marL="342900" marR="0" rtl="0" algn="just">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Incendio, siempre y cuando no sea originado por alguno de los riesgos excluidos en la póliza.</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Impacto de Rayo.</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Humo u hollín proveniente de un incendio en el local asegurado o contiguo a él.</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Agua al sofocar un incendio o por lo esfuerzos desplegados específicamente para controlar un siniestro amparado por la póliza.</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Riesgos Varios:</a:t>
            </a:r>
            <a:endParaRPr b="0" i="0" sz="1800" u="none" cap="none" strike="noStrike">
              <a:solidFill>
                <a:srgbClr val="000000"/>
              </a:solidFill>
              <a:latin typeface="Arial"/>
              <a:ea typeface="Arial"/>
              <a:cs typeface="Arial"/>
              <a:sym typeface="Arial"/>
            </a:endParaRPr>
          </a:p>
          <a:p>
            <a:pPr indent="-285750" lvl="2" marL="12001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Motín, huelga, paro legal, conmoción civil, daño vandálico, y el incendio derivado.</a:t>
            </a:r>
            <a:endParaRPr/>
          </a:p>
          <a:p>
            <a:pPr indent="-285750" lvl="2" marL="12001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Colisión de vehículos terrestres o aéreos,	así como los objetos desprendidos de estos.</a:t>
            </a:r>
            <a:endParaRPr b="0" i="0" sz="1800" u="none" cap="none" strike="noStrike">
              <a:solidFill>
                <a:srgbClr val="000000"/>
              </a:solidFill>
              <a:latin typeface="Arial"/>
              <a:ea typeface="Arial"/>
              <a:cs typeface="Arial"/>
              <a:sym typeface="Arial"/>
            </a:endParaRPr>
          </a:p>
          <a:p>
            <a:pPr indent="-285750" lvl="2" marL="12001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Explosión e implosión, y el incendio derivado.</a:t>
            </a:r>
            <a:endParaRPr b="0" i="0" sz="1800" u="none" cap="none" strike="noStrike">
              <a:solidFill>
                <a:srgbClr val="000000"/>
              </a:solidFill>
              <a:latin typeface="Arial"/>
              <a:ea typeface="Arial"/>
              <a:cs typeface="Arial"/>
              <a:sym typeface="Arial"/>
            </a:endParaRPr>
          </a:p>
          <a:p>
            <a:pPr indent="-285750" lvl="2" marL="12001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La irrupción del aire en recintos con presión inferior a la de la atmósfera.</a:t>
            </a:r>
            <a:endParaRPr b="0" i="0" sz="1800" u="none" cap="none" strike="noStrike">
              <a:solidFill>
                <a:schemeClr val="dk1"/>
              </a:solidFill>
              <a:latin typeface="Arial"/>
              <a:ea typeface="Arial"/>
              <a:cs typeface="Arial"/>
              <a:sym typeface="Arial"/>
            </a:endParaRPr>
          </a:p>
          <a:p>
            <a:pPr indent="-285750" lvl="2" marL="12001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Caída de árboles, antenas y torres de transmisión de electricidad y similares.</a:t>
            </a:r>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32"/>
          <p:cNvSpPr txBox="1"/>
          <p:nvPr/>
        </p:nvSpPr>
        <p:spPr>
          <a:xfrm>
            <a:off x="528576" y="316064"/>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254" name="Google Shape;254;p232"/>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 name="Google Shape;255;p232"/>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256" name="Google Shape;256;p232"/>
          <p:cNvSpPr txBox="1"/>
          <p:nvPr/>
        </p:nvSpPr>
        <p:spPr>
          <a:xfrm>
            <a:off x="0" y="1009363"/>
            <a:ext cx="5850348"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s-ES" sz="2400" u="none" cap="none" strike="noStrike">
                <a:solidFill>
                  <a:srgbClr val="06573C"/>
                </a:solidFill>
                <a:latin typeface="Open Sans SemiBold"/>
                <a:ea typeface="Open Sans SemiBold"/>
                <a:cs typeface="Open Sans SemiBold"/>
                <a:sym typeface="Open Sans SemiBold"/>
              </a:rPr>
              <a:t>Cobertura A: Daños a la residencia</a:t>
            </a:r>
            <a:endParaRPr b="0" i="0" sz="1400" u="none" cap="none" strike="noStrike">
              <a:solidFill>
                <a:srgbClr val="06573C"/>
              </a:solidFill>
              <a:latin typeface="Calibri"/>
              <a:ea typeface="Calibri"/>
              <a:cs typeface="Calibri"/>
              <a:sym typeface="Calibri"/>
            </a:endParaRPr>
          </a:p>
        </p:txBody>
      </p:sp>
      <p:sp>
        <p:nvSpPr>
          <p:cNvPr id="257" name="Google Shape;257;p232"/>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258" name="Google Shape;258;p232"/>
          <p:cNvSpPr/>
          <p:nvPr/>
        </p:nvSpPr>
        <p:spPr>
          <a:xfrm>
            <a:off x="601601" y="1666288"/>
            <a:ext cx="7106650" cy="41857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Incluye la residencia y otras estructuras fijas ubicadas en los predios residenciales contra pérdidas originadas en los siguiente riesgos: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Lluvia y derrame.</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Vientos huracanados</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Vientos locales.</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Inundación.</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Deslizamiento.</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alibri"/>
              <a:buAutoNum type="alphaLcParenR"/>
            </a:pPr>
            <a:r>
              <a:rPr b="0" i="0" lang="es-ES" sz="1800" u="none" cap="none" strike="noStrike">
                <a:solidFill>
                  <a:schemeClr val="dk1"/>
                </a:solidFill>
                <a:latin typeface="Arial"/>
                <a:ea typeface="Arial"/>
                <a:cs typeface="Arial"/>
                <a:sym typeface="Arial"/>
              </a:rPr>
              <a:t>Riesgos por coberturas Especiales.</a:t>
            </a:r>
            <a:endParaRPr b="0" i="0" sz="1800" u="none" cap="none" strike="noStrike">
              <a:solidFill>
                <a:srgbClr val="000000"/>
              </a:solidFill>
              <a:latin typeface="Arial"/>
              <a:ea typeface="Arial"/>
              <a:cs typeface="Arial"/>
              <a:sym typeface="Arial"/>
            </a:endParaRPr>
          </a:p>
          <a:p>
            <a:pPr indent="-285750" lvl="2" marL="1200150" marR="0" rtl="0" algn="l">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Asistencia al Hogar.</a:t>
            </a:r>
            <a:endParaRPr b="0" i="0" sz="1800" u="none" cap="none" strike="noStrike">
              <a:solidFill>
                <a:srgbClr val="000000"/>
              </a:solidFill>
              <a:latin typeface="Arial"/>
              <a:ea typeface="Arial"/>
              <a:cs typeface="Arial"/>
              <a:sym typeface="Arial"/>
            </a:endParaRPr>
          </a:p>
          <a:p>
            <a:pPr indent="-285750" lvl="2" marL="1200150" marR="0" rtl="0" algn="l">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Remoción de Escombros.</a:t>
            </a:r>
            <a:endParaRPr b="0" i="0" sz="1800" u="none" cap="none" strike="noStrike">
              <a:solidFill>
                <a:srgbClr val="000000"/>
              </a:solidFill>
              <a:latin typeface="Arial"/>
              <a:ea typeface="Arial"/>
              <a:cs typeface="Arial"/>
              <a:sym typeface="Arial"/>
            </a:endParaRPr>
          </a:p>
          <a:p>
            <a:pPr indent="-285750" lvl="2" marL="1200150" marR="0" rtl="0" algn="l">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Ampliación de cobertura a propiedad personal y / o menaje.</a:t>
            </a:r>
            <a:endParaRPr b="0" i="0" sz="18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59" name="Google Shape;259;p232"/>
          <p:cNvSpPr txBox="1"/>
          <p:nvPr/>
        </p:nvSpPr>
        <p:spPr>
          <a:xfrm>
            <a:off x="7897090" y="4678366"/>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Incendio: No aplica deducible. </a:t>
            </a:r>
            <a:endParaRPr/>
          </a:p>
          <a:p>
            <a:pPr indent="0" lvl="0" marL="0" marR="0" rtl="0" algn="just">
              <a:lnSpc>
                <a:spcPct val="100000"/>
              </a:lnSpc>
              <a:spcBef>
                <a:spcPts val="0"/>
              </a:spcBef>
              <a:spcAft>
                <a:spcPts val="0"/>
              </a:spcAft>
              <a:buNone/>
            </a:pPr>
            <a:r>
              <a:rPr b="0" i="0" lang="es-ES" sz="1400" u="none" cap="none" strike="noStrike">
                <a:solidFill>
                  <a:schemeClr val="dk1"/>
                </a:solidFill>
                <a:latin typeface="Arial"/>
                <a:ea typeface="Arial"/>
                <a:cs typeface="Arial"/>
                <a:sym typeface="Arial"/>
              </a:rPr>
              <a:t>Riesgos Varios: Aplica deducibles fijos de ¢50.000,00. ($100.00) por evento para los riesgos de: lluvia y derrame, vientos huracanados, vientos locales, inundación y deslizamiento.</a:t>
            </a:r>
            <a:endParaRPr/>
          </a:p>
          <a:p>
            <a:pPr indent="0" lvl="0" marL="0" marR="0" rtl="0" algn="just">
              <a:lnSpc>
                <a:spcPct val="100000"/>
              </a:lnSpc>
              <a:spcBef>
                <a:spcPts val="0"/>
              </a:spcBef>
              <a:spcAft>
                <a:spcPts val="0"/>
              </a:spcAft>
              <a:buNone/>
            </a:pPr>
            <a:r>
              <a:rPr b="0" i="0" lang="es-ES" sz="1400" u="none" cap="none" strike="noStrike">
                <a:solidFill>
                  <a:schemeClr val="dk1"/>
                </a:solidFill>
                <a:latin typeface="Arial"/>
                <a:ea typeface="Arial"/>
                <a:cs typeface="Arial"/>
                <a:sym typeface="Arial"/>
              </a:rPr>
              <a:t>Coberturas Especiales: No aplica deducible</a:t>
            </a:r>
            <a:endParaRPr b="0" i="0" sz="1400" u="none" cap="none" strike="noStrike">
              <a:solidFill>
                <a:srgbClr val="262626"/>
              </a:solidFill>
              <a:latin typeface="Arial"/>
              <a:ea typeface="Arial"/>
              <a:cs typeface="Arial"/>
              <a:sym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33"/>
          <p:cNvSpPr/>
          <p:nvPr/>
        </p:nvSpPr>
        <p:spPr>
          <a:xfrm>
            <a:off x="0" y="0"/>
            <a:ext cx="12192000" cy="188976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5" name="Google Shape;265;p233"/>
          <p:cNvSpPr txBox="1"/>
          <p:nvPr/>
        </p:nvSpPr>
        <p:spPr>
          <a:xfrm>
            <a:off x="417199" y="273848"/>
            <a:ext cx="7827641" cy="476700"/>
          </a:xfrm>
          <a:prstGeom prst="rect">
            <a:avLst/>
          </a:prstGeom>
          <a:solidFill>
            <a:srgbClr val="0088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s-ES" sz="3200" u="none" cap="none" strike="noStrike">
                <a:solidFill>
                  <a:schemeClr val="lt1"/>
                </a:solidFill>
                <a:latin typeface="Open Sans"/>
                <a:ea typeface="Open Sans"/>
                <a:cs typeface="Open Sans"/>
                <a:sym typeface="Open Sans"/>
              </a:rPr>
              <a:t>Exclusiones – </a:t>
            </a:r>
            <a:r>
              <a:rPr b="0" i="0" lang="es-ES" sz="2800" u="none" cap="none" strike="noStrike">
                <a:solidFill>
                  <a:schemeClr val="lt1"/>
                </a:solidFill>
                <a:latin typeface="Open Sans"/>
                <a:ea typeface="Open Sans"/>
                <a:cs typeface="Open Sans"/>
                <a:sym typeface="Open Sans"/>
              </a:rPr>
              <a:t>Daños a la residencia</a:t>
            </a:r>
            <a:endParaRPr b="0" i="0" sz="28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266" name="Google Shape;266;p233"/>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7" name="Google Shape;267;p233"/>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268" name="Google Shape;268;p233"/>
          <p:cNvSpPr/>
          <p:nvPr/>
        </p:nvSpPr>
        <p:spPr>
          <a:xfrm>
            <a:off x="690433" y="1232360"/>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9" name="Google Shape;269;p233"/>
          <p:cNvSpPr/>
          <p:nvPr/>
        </p:nvSpPr>
        <p:spPr>
          <a:xfrm>
            <a:off x="3038268" y="1225160"/>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0" name="Google Shape;270;p233"/>
          <p:cNvSpPr/>
          <p:nvPr/>
        </p:nvSpPr>
        <p:spPr>
          <a:xfrm>
            <a:off x="5358743" y="1238166"/>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1" name="Google Shape;271;p233"/>
          <p:cNvSpPr/>
          <p:nvPr/>
        </p:nvSpPr>
        <p:spPr>
          <a:xfrm>
            <a:off x="7679218" y="1212056"/>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2" name="Google Shape;272;p233"/>
          <p:cNvSpPr/>
          <p:nvPr/>
        </p:nvSpPr>
        <p:spPr>
          <a:xfrm>
            <a:off x="10027679" y="1204183"/>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73" name="Google Shape;273;p233"/>
          <p:cNvGrpSpPr/>
          <p:nvPr/>
        </p:nvGrpSpPr>
        <p:grpSpPr>
          <a:xfrm>
            <a:off x="619918" y="1855902"/>
            <a:ext cx="2177610" cy="3491741"/>
            <a:chOff x="1442770" y="1923415"/>
            <a:chExt cx="2177610" cy="3491741"/>
          </a:xfrm>
        </p:grpSpPr>
        <p:sp>
          <p:nvSpPr>
            <p:cNvPr id="274" name="Google Shape;274;p233"/>
            <p:cNvSpPr txBox="1"/>
            <p:nvPr/>
          </p:nvSpPr>
          <p:spPr>
            <a:xfrm>
              <a:off x="148909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1</a:t>
              </a:r>
              <a:endParaRPr b="1" i="0" sz="2800" u="none" cap="none" strike="noStrike">
                <a:solidFill>
                  <a:srgbClr val="06573C"/>
                </a:solidFill>
                <a:latin typeface="Calibri"/>
                <a:ea typeface="Calibri"/>
                <a:cs typeface="Calibri"/>
                <a:sym typeface="Calibri"/>
              </a:endParaRPr>
            </a:p>
          </p:txBody>
        </p:sp>
        <p:sp>
          <p:nvSpPr>
            <p:cNvPr id="275" name="Google Shape;275;p233"/>
            <p:cNvSpPr txBox="1"/>
            <p:nvPr/>
          </p:nvSpPr>
          <p:spPr>
            <a:xfrm>
              <a:off x="1442770" y="2776915"/>
              <a:ext cx="2177610"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Cuando los daños o pérdidas, se produzcan o sean agravados por actos malintencionados cometidos por parte del Tomador y/o Asegurado, de sus empleados, o personas que actúen en su nombre o a la que se le haya confiado la custodia del bien asegurado.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ES" sz="1600" u="none" cap="none" strike="noStrike">
                  <a:solidFill>
                    <a:srgbClr val="262626"/>
                  </a:solidFill>
                  <a:latin typeface="Arial"/>
                  <a:ea typeface="Arial"/>
                  <a:cs typeface="Arial"/>
                  <a:sym typeface="Arial"/>
                </a:rPr>
                <a:t>. </a:t>
              </a:r>
              <a:endParaRPr b="0" i="0" sz="1600" u="none" cap="none" strike="noStrike">
                <a:solidFill>
                  <a:srgbClr val="262626"/>
                </a:solidFill>
                <a:latin typeface="Arial"/>
                <a:ea typeface="Arial"/>
                <a:cs typeface="Arial"/>
                <a:sym typeface="Arial"/>
              </a:endParaRPr>
            </a:p>
          </p:txBody>
        </p:sp>
      </p:grpSp>
      <p:grpSp>
        <p:nvGrpSpPr>
          <p:cNvPr id="276" name="Google Shape;276;p233"/>
          <p:cNvGrpSpPr/>
          <p:nvPr/>
        </p:nvGrpSpPr>
        <p:grpSpPr>
          <a:xfrm>
            <a:off x="3019412" y="1825422"/>
            <a:ext cx="2068142" cy="4599921"/>
            <a:chOff x="1468692" y="1892935"/>
            <a:chExt cx="2068142" cy="4599921"/>
          </a:xfrm>
        </p:grpSpPr>
        <p:sp>
          <p:nvSpPr>
            <p:cNvPr id="277" name="Google Shape;277;p233"/>
            <p:cNvSpPr txBox="1"/>
            <p:nvPr/>
          </p:nvSpPr>
          <p:spPr>
            <a:xfrm>
              <a:off x="1489092" y="189293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2</a:t>
              </a:r>
              <a:endParaRPr b="1" i="0" sz="2800" u="none" cap="none" strike="noStrike">
                <a:solidFill>
                  <a:srgbClr val="06573C"/>
                </a:solidFill>
                <a:latin typeface="Calibri"/>
                <a:ea typeface="Calibri"/>
                <a:cs typeface="Calibri"/>
                <a:sym typeface="Calibri"/>
              </a:endParaRPr>
            </a:p>
          </p:txBody>
        </p:sp>
        <p:sp>
          <p:nvSpPr>
            <p:cNvPr id="278" name="Google Shape;278;p233"/>
            <p:cNvSpPr txBox="1"/>
            <p:nvPr/>
          </p:nvSpPr>
          <p:spPr>
            <a:xfrm>
              <a:off x="1468692" y="3854615"/>
              <a:ext cx="2068142"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Caída, volteo, o derrame de recipientes, tanques o depósitos que no contengan agua. </a:t>
              </a:r>
              <a:endParaRPr/>
            </a:p>
          </p:txBody>
        </p:sp>
      </p:grpSp>
      <p:grpSp>
        <p:nvGrpSpPr>
          <p:cNvPr id="279" name="Google Shape;279;p233"/>
          <p:cNvGrpSpPr/>
          <p:nvPr/>
        </p:nvGrpSpPr>
        <p:grpSpPr>
          <a:xfrm>
            <a:off x="5294819" y="1825422"/>
            <a:ext cx="2175420" cy="4625195"/>
            <a:chOff x="1489092" y="1923415"/>
            <a:chExt cx="2175420" cy="4625195"/>
          </a:xfrm>
        </p:grpSpPr>
        <p:sp>
          <p:nvSpPr>
            <p:cNvPr id="280" name="Google Shape;280;p233"/>
            <p:cNvSpPr txBox="1"/>
            <p:nvPr/>
          </p:nvSpPr>
          <p:spPr>
            <a:xfrm>
              <a:off x="148909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3</a:t>
              </a:r>
              <a:endParaRPr b="1" i="0" sz="2800" u="none" cap="none" strike="noStrike">
                <a:solidFill>
                  <a:srgbClr val="06573C"/>
                </a:solidFill>
                <a:latin typeface="Calibri"/>
                <a:ea typeface="Calibri"/>
                <a:cs typeface="Calibri"/>
                <a:sym typeface="Calibri"/>
              </a:endParaRPr>
            </a:p>
          </p:txBody>
        </p:sp>
        <p:sp>
          <p:nvSpPr>
            <p:cNvPr id="281" name="Google Shape;281;p233"/>
            <p:cNvSpPr txBox="1"/>
            <p:nvPr/>
          </p:nvSpPr>
          <p:spPr>
            <a:xfrm>
              <a:off x="1789329" y="3910369"/>
              <a:ext cx="1875183"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Daños ocasionados por la humedad ambiente. </a:t>
              </a:r>
              <a:endParaRPr b="0" i="0" sz="1600" u="none" cap="none" strike="noStrike">
                <a:solidFill>
                  <a:srgbClr val="000000"/>
                </a:solidFill>
                <a:latin typeface="Arial"/>
                <a:ea typeface="Arial"/>
                <a:cs typeface="Arial"/>
                <a:sym typeface="Arial"/>
              </a:endParaRPr>
            </a:p>
          </p:txBody>
        </p:sp>
      </p:grpSp>
      <p:grpSp>
        <p:nvGrpSpPr>
          <p:cNvPr id="282" name="Google Shape;282;p233"/>
          <p:cNvGrpSpPr/>
          <p:nvPr/>
        </p:nvGrpSpPr>
        <p:grpSpPr>
          <a:xfrm>
            <a:off x="7616878" y="1825422"/>
            <a:ext cx="1969500" cy="3747352"/>
            <a:chOff x="1427562" y="1923415"/>
            <a:chExt cx="1969500" cy="3747352"/>
          </a:xfrm>
        </p:grpSpPr>
        <p:sp>
          <p:nvSpPr>
            <p:cNvPr id="283" name="Google Shape;283;p233"/>
            <p:cNvSpPr txBox="1"/>
            <p:nvPr/>
          </p:nvSpPr>
          <p:spPr>
            <a:xfrm>
              <a:off x="142756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4</a:t>
              </a:r>
              <a:endParaRPr b="1" i="0" sz="2800" u="none" cap="none" strike="noStrike">
                <a:solidFill>
                  <a:srgbClr val="06573C"/>
                </a:solidFill>
                <a:latin typeface="Calibri"/>
                <a:ea typeface="Calibri"/>
                <a:cs typeface="Calibri"/>
                <a:sym typeface="Calibri"/>
              </a:endParaRPr>
            </a:p>
          </p:txBody>
        </p:sp>
        <p:sp>
          <p:nvSpPr>
            <p:cNvPr id="284" name="Google Shape;284;p233"/>
            <p:cNvSpPr txBox="1"/>
            <p:nvPr/>
          </p:nvSpPr>
          <p:spPr>
            <a:xfrm>
              <a:off x="1653652" y="3032526"/>
              <a:ext cx="1609985"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Cumplimiento de leyes, ordenanzas o reglamentos que impidan la restauración, reedificación o reparación de los bienes destruidos o dañados, a su estado original. </a:t>
              </a:r>
              <a:endParaRPr b="0" i="0" sz="1600" u="none" cap="none" strike="noStrike">
                <a:solidFill>
                  <a:srgbClr val="000000"/>
                </a:solidFill>
                <a:latin typeface="Arial"/>
                <a:ea typeface="Arial"/>
                <a:cs typeface="Arial"/>
                <a:sym typeface="Arial"/>
              </a:endParaRPr>
            </a:p>
          </p:txBody>
        </p:sp>
      </p:grpSp>
      <p:grpSp>
        <p:nvGrpSpPr>
          <p:cNvPr id="285" name="Google Shape;285;p233"/>
          <p:cNvGrpSpPr/>
          <p:nvPr/>
        </p:nvGrpSpPr>
        <p:grpSpPr>
          <a:xfrm>
            <a:off x="10020946" y="1807850"/>
            <a:ext cx="1969500" cy="4811900"/>
            <a:chOff x="1531824" y="1909222"/>
            <a:chExt cx="1969500" cy="4811900"/>
          </a:xfrm>
        </p:grpSpPr>
        <p:sp>
          <p:nvSpPr>
            <p:cNvPr id="286" name="Google Shape;286;p233"/>
            <p:cNvSpPr txBox="1"/>
            <p:nvPr/>
          </p:nvSpPr>
          <p:spPr>
            <a:xfrm>
              <a:off x="1531824" y="1909222"/>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5</a:t>
              </a:r>
              <a:endParaRPr b="1" i="0" sz="2800" u="none" cap="none" strike="noStrike">
                <a:solidFill>
                  <a:srgbClr val="06573C"/>
                </a:solidFill>
                <a:latin typeface="Calibri"/>
                <a:ea typeface="Calibri"/>
                <a:cs typeface="Calibri"/>
                <a:sym typeface="Calibri"/>
              </a:endParaRPr>
            </a:p>
          </p:txBody>
        </p:sp>
        <p:sp>
          <p:nvSpPr>
            <p:cNvPr id="287" name="Google Shape;287;p233"/>
            <p:cNvSpPr txBox="1"/>
            <p:nvPr/>
          </p:nvSpPr>
          <p:spPr>
            <a:xfrm>
              <a:off x="1667669" y="4082881"/>
              <a:ext cx="1609985"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Combustión espontánea.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600" u="none" cap="none" strike="noStrike">
                <a:solidFill>
                  <a:srgbClr val="262626"/>
                </a:solidFill>
                <a:latin typeface="Arial"/>
                <a:ea typeface="Arial"/>
                <a:cs typeface="Arial"/>
                <a:sym typeface="Arial"/>
              </a:endParaRPr>
            </a:p>
          </p:txBody>
        </p:sp>
      </p:grpSp>
      <p:cxnSp>
        <p:nvCxnSpPr>
          <p:cNvPr id="288" name="Google Shape;288;p233"/>
          <p:cNvCxnSpPr/>
          <p:nvPr/>
        </p:nvCxnSpPr>
        <p:spPr>
          <a:xfrm>
            <a:off x="2848352" y="3379495"/>
            <a:ext cx="0" cy="3001905"/>
          </a:xfrm>
          <a:prstGeom prst="straightConnector1">
            <a:avLst/>
          </a:prstGeom>
          <a:noFill/>
          <a:ln cap="flat" cmpd="sng" w="9525">
            <a:solidFill>
              <a:srgbClr val="1DB577"/>
            </a:solidFill>
            <a:prstDash val="lgDash"/>
            <a:round/>
            <a:headEnd len="sm" w="sm" type="none"/>
            <a:tailEnd len="sm" w="sm" type="none"/>
          </a:ln>
        </p:spPr>
      </p:cxnSp>
      <p:cxnSp>
        <p:nvCxnSpPr>
          <p:cNvPr id="289" name="Google Shape;289;p233"/>
          <p:cNvCxnSpPr/>
          <p:nvPr/>
        </p:nvCxnSpPr>
        <p:spPr>
          <a:xfrm>
            <a:off x="5252358" y="3398381"/>
            <a:ext cx="0" cy="3001905"/>
          </a:xfrm>
          <a:prstGeom prst="straightConnector1">
            <a:avLst/>
          </a:prstGeom>
          <a:noFill/>
          <a:ln cap="flat" cmpd="sng" w="9525">
            <a:solidFill>
              <a:srgbClr val="1DB577"/>
            </a:solidFill>
            <a:prstDash val="lgDash"/>
            <a:round/>
            <a:headEnd len="sm" w="sm" type="none"/>
            <a:tailEnd len="sm" w="sm" type="none"/>
          </a:ln>
        </p:spPr>
      </p:cxnSp>
      <p:cxnSp>
        <p:nvCxnSpPr>
          <p:cNvPr id="290" name="Google Shape;290;p233"/>
          <p:cNvCxnSpPr/>
          <p:nvPr/>
        </p:nvCxnSpPr>
        <p:spPr>
          <a:xfrm>
            <a:off x="7590244" y="3449906"/>
            <a:ext cx="0" cy="3001905"/>
          </a:xfrm>
          <a:prstGeom prst="straightConnector1">
            <a:avLst/>
          </a:prstGeom>
          <a:noFill/>
          <a:ln cap="flat" cmpd="sng" w="9525">
            <a:solidFill>
              <a:srgbClr val="1DB577"/>
            </a:solidFill>
            <a:prstDash val="lgDash"/>
            <a:round/>
            <a:headEnd len="sm" w="sm" type="none"/>
            <a:tailEnd len="sm" w="sm" type="none"/>
          </a:ln>
        </p:spPr>
      </p:cxnSp>
      <p:cxnSp>
        <p:nvCxnSpPr>
          <p:cNvPr id="291" name="Google Shape;291;p233"/>
          <p:cNvCxnSpPr/>
          <p:nvPr/>
        </p:nvCxnSpPr>
        <p:spPr>
          <a:xfrm>
            <a:off x="9649288" y="3382874"/>
            <a:ext cx="0" cy="3001905"/>
          </a:xfrm>
          <a:prstGeom prst="straightConnector1">
            <a:avLst/>
          </a:prstGeom>
          <a:noFill/>
          <a:ln cap="flat" cmpd="sng" w="9525">
            <a:solidFill>
              <a:srgbClr val="1DB577"/>
            </a:solidFill>
            <a:prstDash val="lgDash"/>
            <a:round/>
            <a:headEnd len="sm" w="sm" type="none"/>
            <a:tailEnd len="sm" w="sm" type="none"/>
          </a:ln>
        </p:spPr>
      </p:cxnSp>
      <p:sp>
        <p:nvSpPr>
          <p:cNvPr id="292" name="Google Shape;292;p233"/>
          <p:cNvSpPr txBox="1"/>
          <p:nvPr/>
        </p:nvSpPr>
        <p:spPr>
          <a:xfrm>
            <a:off x="294546" y="6450400"/>
            <a:ext cx="6710411"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300"/>
                                        <p:tgtEl>
                                          <p:spTgt spid="273"/>
                                        </p:tgtEl>
                                      </p:cBhvr>
                                    </p:animEffec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300"/>
                                        <p:tgtEl>
                                          <p:spTgt spid="276"/>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300"/>
                                        <p:tgtEl>
                                          <p:spTgt spid="279"/>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300"/>
                                        <p:tgtEl>
                                          <p:spTgt spid="282"/>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3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4"/>
          <p:cNvSpPr txBox="1"/>
          <p:nvPr/>
        </p:nvSpPr>
        <p:spPr>
          <a:xfrm>
            <a:off x="437043" y="233151"/>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298" name="Google Shape;298;p234"/>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9" name="Google Shape;299;p234"/>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300" name="Google Shape;300;p234"/>
          <p:cNvSpPr txBox="1"/>
          <p:nvPr/>
        </p:nvSpPr>
        <p:spPr>
          <a:xfrm>
            <a:off x="534408" y="1087246"/>
            <a:ext cx="8346356"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B: Daños a propiedad personal y / o menaje</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rgbClr val="06573C"/>
              </a:solidFill>
              <a:latin typeface="Calibri"/>
              <a:ea typeface="Calibri"/>
              <a:cs typeface="Calibri"/>
              <a:sym typeface="Calibri"/>
            </a:endParaRPr>
          </a:p>
        </p:txBody>
      </p:sp>
      <p:sp>
        <p:nvSpPr>
          <p:cNvPr id="301" name="Google Shape;301;p234"/>
          <p:cNvSpPr txBox="1"/>
          <p:nvPr/>
        </p:nvSpPr>
        <p:spPr>
          <a:xfrm>
            <a:off x="294546" y="6450399"/>
            <a:ext cx="6432825" cy="34011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302" name="Google Shape;302;p234"/>
          <p:cNvSpPr/>
          <p:nvPr/>
        </p:nvSpPr>
        <p:spPr>
          <a:xfrm>
            <a:off x="724404" y="1871746"/>
            <a:ext cx="10998247" cy="313932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Los riesgos incluidos y definidos para la cobertura “A”, excepto los riesgos de coberturas especiales de Asistencia Hogar, remoción de escombros y la sub – cobertura de Ropa y efectos personales de la cobertura especial de ampliación de cobertura.</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Para el caso de prendas de vestir, lencería y zapatos, hasta el 10% de la suma asegurada de la presente cobertura “B”.</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Artículos y obras de arte a ser cubiertas  con un valor unitario superior en colones equivalente a $2000, deberán ser detalladas por el Tomador y / o Asegurado, indicando su valor de compra y / o avalúo certificado por persona o firmas acreditadas, caso contrario, el valor máximo indemnizable, en colones equivalentes al US$2.000,00 a la fecha de reporte </a:t>
            </a:r>
            <a:r>
              <a:rPr b="0" i="0" lang="es-ES" sz="1400" u="none" cap="none" strike="noStrike">
                <a:solidFill>
                  <a:schemeClr val="dk1"/>
                </a:solidFill>
                <a:latin typeface="Calibri"/>
                <a:ea typeface="Calibri"/>
                <a:cs typeface="Calibri"/>
                <a:sym typeface="Calibri"/>
              </a:rPr>
              <a:t>del siniestro y para cada uno de ellos.</a:t>
            </a:r>
            <a:endParaRPr/>
          </a:p>
        </p:txBody>
      </p:sp>
      <p:sp>
        <p:nvSpPr>
          <p:cNvPr id="303" name="Google Shape;303;p234"/>
          <p:cNvSpPr/>
          <p:nvPr/>
        </p:nvSpPr>
        <p:spPr>
          <a:xfrm>
            <a:off x="928255" y="5133645"/>
            <a:ext cx="6096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Arial"/>
                <a:ea typeface="Arial"/>
                <a:cs typeface="Arial"/>
                <a:sym typeface="Arial"/>
              </a:rPr>
              <a:t>Riesgos no cubiertos (Exclusiones)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Aplican las mismas exclusiones correspondientes a la cobertura A.</a:t>
            </a:r>
            <a:endParaRPr/>
          </a:p>
        </p:txBody>
      </p:sp>
      <p:sp>
        <p:nvSpPr>
          <p:cNvPr id="304" name="Google Shape;304;p234"/>
          <p:cNvSpPr txBox="1"/>
          <p:nvPr/>
        </p:nvSpPr>
        <p:spPr>
          <a:xfrm>
            <a:off x="7984184" y="5219505"/>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Los deducibles a aplicar en esta cobertura son los que corresponden a los riesgos asegurados bajo las coberturas “A”.</a:t>
            </a:r>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5"/>
          <p:cNvSpPr txBox="1"/>
          <p:nvPr/>
        </p:nvSpPr>
        <p:spPr>
          <a:xfrm>
            <a:off x="437043" y="233151"/>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310" name="Google Shape;310;p235"/>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1" name="Google Shape;311;p235"/>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312" name="Google Shape;312;p235"/>
          <p:cNvSpPr txBox="1"/>
          <p:nvPr/>
        </p:nvSpPr>
        <p:spPr>
          <a:xfrm>
            <a:off x="534408" y="1087246"/>
            <a:ext cx="8346356"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C: Riesgos de la naturaleza</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rgbClr val="06573C"/>
              </a:solidFill>
              <a:latin typeface="Calibri"/>
              <a:ea typeface="Calibri"/>
              <a:cs typeface="Calibri"/>
              <a:sym typeface="Calibri"/>
            </a:endParaRPr>
          </a:p>
        </p:txBody>
      </p:sp>
      <p:sp>
        <p:nvSpPr>
          <p:cNvPr id="313" name="Google Shape;313;p235"/>
          <p:cNvSpPr txBox="1"/>
          <p:nvPr/>
        </p:nvSpPr>
        <p:spPr>
          <a:xfrm>
            <a:off x="294546" y="6450399"/>
            <a:ext cx="6432825" cy="34011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314" name="Google Shape;314;p235"/>
          <p:cNvSpPr/>
          <p:nvPr/>
        </p:nvSpPr>
        <p:spPr>
          <a:xfrm>
            <a:off x="631371" y="3817970"/>
            <a:ext cx="6096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Arial"/>
                <a:ea typeface="Arial"/>
                <a:cs typeface="Arial"/>
                <a:sym typeface="Arial"/>
              </a:rPr>
              <a:t>Riesgos no cubiertos (Exclusiones)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Aplican las mismas exclusiones correspondientes a la cobertura A.</a:t>
            </a:r>
            <a:endParaRPr/>
          </a:p>
        </p:txBody>
      </p:sp>
      <p:sp>
        <p:nvSpPr>
          <p:cNvPr id="315" name="Google Shape;315;p235"/>
          <p:cNvSpPr/>
          <p:nvPr/>
        </p:nvSpPr>
        <p:spPr>
          <a:xfrm>
            <a:off x="534407" y="1940745"/>
            <a:ext cx="9510138" cy="175432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Temblor y terremoto, y el incendio derivado del mismo.</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Erupción volcánica, maremoto, fuego subterráneo y el incendio derivado de los mismos.</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Los riesgos estipulados y descritos como “Riesgos por coberturas Especiales” en la cobertura “A” y los correspondientes a “Ampliación de cobertura” en la cobertura “B”.</a:t>
            </a:r>
            <a:endParaRPr b="0" i="0" sz="1800" u="none" cap="none" strike="noStrike">
              <a:solidFill>
                <a:srgbClr val="000000"/>
              </a:solidFill>
              <a:latin typeface="Arial"/>
              <a:ea typeface="Arial"/>
              <a:cs typeface="Arial"/>
              <a:sym typeface="Arial"/>
            </a:endParaRPr>
          </a:p>
        </p:txBody>
      </p:sp>
      <p:sp>
        <p:nvSpPr>
          <p:cNvPr id="316" name="Google Shape;316;p235"/>
          <p:cNvSpPr txBox="1"/>
          <p:nvPr/>
        </p:nvSpPr>
        <p:spPr>
          <a:xfrm>
            <a:off x="7623966" y="4927406"/>
            <a:ext cx="3825561" cy="43915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a:t>
            </a:r>
            <a:r>
              <a:rPr b="0" i="0" lang="es-ES" sz="1600" u="none" cap="none" strike="noStrike">
                <a:solidFill>
                  <a:srgbClr val="262626"/>
                </a:solidFill>
                <a:latin typeface="Arial"/>
                <a:ea typeface="Arial"/>
                <a:cs typeface="Arial"/>
                <a:sym typeface="Arial"/>
              </a:rPr>
              <a:t> </a:t>
            </a:r>
            <a:r>
              <a:rPr b="0" i="0" lang="es-ES" sz="1400" u="none" cap="none" strike="noStrike">
                <a:solidFill>
                  <a:schemeClr val="dk1"/>
                </a:solidFill>
                <a:latin typeface="Arial"/>
                <a:ea typeface="Arial"/>
                <a:cs typeface="Arial"/>
                <a:sym typeface="Arial"/>
              </a:rPr>
              <a:t>Aplica deducible máximo del 1% del monto asegurado en el rubro afectado a la fecha del siniestro.</a:t>
            </a:r>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36"/>
          <p:cNvSpPr txBox="1"/>
          <p:nvPr/>
        </p:nvSpPr>
        <p:spPr>
          <a:xfrm>
            <a:off x="437043" y="233151"/>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322" name="Google Shape;322;p236"/>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3" name="Google Shape;323;p236"/>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324" name="Google Shape;324;p236"/>
          <p:cNvSpPr txBox="1"/>
          <p:nvPr/>
        </p:nvSpPr>
        <p:spPr>
          <a:xfrm>
            <a:off x="534408" y="1087246"/>
            <a:ext cx="8346356"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D: Robo y tentativa de robo</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rgbClr val="06573C"/>
              </a:solidFill>
              <a:latin typeface="Calibri"/>
              <a:ea typeface="Calibri"/>
              <a:cs typeface="Calibri"/>
              <a:sym typeface="Calibri"/>
            </a:endParaRPr>
          </a:p>
        </p:txBody>
      </p:sp>
      <p:sp>
        <p:nvSpPr>
          <p:cNvPr id="325" name="Google Shape;325;p236"/>
          <p:cNvSpPr txBox="1"/>
          <p:nvPr/>
        </p:nvSpPr>
        <p:spPr>
          <a:xfrm>
            <a:off x="294546" y="6450399"/>
            <a:ext cx="6432825" cy="34011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326" name="Google Shape;326;p236"/>
          <p:cNvSpPr/>
          <p:nvPr/>
        </p:nvSpPr>
        <p:spPr>
          <a:xfrm>
            <a:off x="534407" y="1940745"/>
            <a:ext cx="11422918" cy="369331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El robo de los bienes asegurados.</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Daños a la propiedad asegurada en la póliza, mientras estén dentro de los predios descritos en la solicitud del Seguro, causados por robo o tentativa de robo.</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Daños ocasionados al edificio de la residencia asegurada, hasta un máximo del 5% monto asegurado.</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Artículos y obras de arte a ser cubiertas  con un valor unitario superior en colones equivalente a $2000, deberán ser detalladas por el Tomador y / o Asegurado, indicando su valor de compra y / o avalúo certificado por persona o firmas acreditadas.</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lphaLcParenR"/>
            </a:pPr>
            <a:r>
              <a:rPr b="0" i="0" lang="es-ES" sz="1800" u="none" cap="none" strike="noStrike">
                <a:solidFill>
                  <a:schemeClr val="dk1"/>
                </a:solidFill>
                <a:latin typeface="Arial"/>
                <a:ea typeface="Arial"/>
                <a:cs typeface="Arial"/>
                <a:sym typeface="Arial"/>
              </a:rPr>
              <a:t>Para el caso de robo de discos compactos originales, casetes originales y películas originales, se amparará hasta un máximo de $500.</a:t>
            </a:r>
            <a:endParaRPr/>
          </a:p>
        </p:txBody>
      </p:sp>
      <p:sp>
        <p:nvSpPr>
          <p:cNvPr id="327" name="Google Shape;327;p236"/>
          <p:cNvSpPr txBox="1"/>
          <p:nvPr/>
        </p:nvSpPr>
        <p:spPr>
          <a:xfrm>
            <a:off x="8131764" y="5505706"/>
            <a:ext cx="3825561" cy="43915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Aplica deducible máximo del 10% de la pérdida o daño con un mínimo de ¢ 75.000,00. ($150.00) por evento. </a:t>
            </a:r>
            <a:endParaRPr b="0" i="0" sz="14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7"/>
          <p:cNvSpPr/>
          <p:nvPr/>
        </p:nvSpPr>
        <p:spPr>
          <a:xfrm>
            <a:off x="0" y="0"/>
            <a:ext cx="12192000" cy="188976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3" name="Google Shape;333;p237"/>
          <p:cNvSpPr txBox="1"/>
          <p:nvPr/>
        </p:nvSpPr>
        <p:spPr>
          <a:xfrm>
            <a:off x="417199" y="273848"/>
            <a:ext cx="10458619" cy="476700"/>
          </a:xfrm>
          <a:prstGeom prst="rect">
            <a:avLst/>
          </a:prstGeom>
          <a:solidFill>
            <a:srgbClr val="0088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3200" u="none" cap="none" strike="noStrike">
                <a:solidFill>
                  <a:schemeClr val="lt1"/>
                </a:solidFill>
                <a:latin typeface="Open Sans"/>
                <a:ea typeface="Open Sans"/>
                <a:cs typeface="Open Sans"/>
                <a:sym typeface="Open Sans"/>
              </a:rPr>
              <a:t>Exclusiones – </a:t>
            </a:r>
            <a:r>
              <a:rPr b="0" i="0" lang="es-ES" sz="2400" u="none" cap="none" strike="noStrike">
                <a:solidFill>
                  <a:schemeClr val="lt1"/>
                </a:solidFill>
                <a:latin typeface="Open Sans"/>
                <a:ea typeface="Open Sans"/>
                <a:cs typeface="Open Sans"/>
                <a:sym typeface="Open Sans"/>
              </a:rPr>
              <a:t>Aplican las mismas exclusiones correspondientes a la cobertura A, más las siguientes a continuación:</a:t>
            </a:r>
            <a:endParaRPr b="0" i="0" sz="24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rPr b="0" i="0" lang="es-ES" sz="3200" u="none" cap="none" strike="noStrike">
                <a:solidFill>
                  <a:schemeClr val="lt1"/>
                </a:solidFill>
                <a:latin typeface="Open Sans"/>
                <a:ea typeface="Open Sans"/>
                <a:cs typeface="Open Sans"/>
                <a:sym typeface="Open Sans"/>
              </a:rPr>
              <a:t> </a:t>
            </a:r>
            <a:endParaRPr b="0" i="0" sz="28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334" name="Google Shape;334;p237"/>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5" name="Google Shape;335;p237"/>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336" name="Google Shape;336;p237"/>
          <p:cNvSpPr/>
          <p:nvPr/>
        </p:nvSpPr>
        <p:spPr>
          <a:xfrm>
            <a:off x="690433" y="1232360"/>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7" name="Google Shape;337;p237"/>
          <p:cNvSpPr/>
          <p:nvPr/>
        </p:nvSpPr>
        <p:spPr>
          <a:xfrm>
            <a:off x="3038268" y="1225160"/>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338" name="Google Shape;338;p237"/>
          <p:cNvGrpSpPr/>
          <p:nvPr/>
        </p:nvGrpSpPr>
        <p:grpSpPr>
          <a:xfrm>
            <a:off x="536782" y="2064326"/>
            <a:ext cx="2177610" cy="3604949"/>
            <a:chOff x="1359634" y="1923415"/>
            <a:chExt cx="2177610" cy="3813374"/>
          </a:xfrm>
        </p:grpSpPr>
        <p:sp>
          <p:nvSpPr>
            <p:cNvPr id="339" name="Google Shape;339;p237"/>
            <p:cNvSpPr txBox="1"/>
            <p:nvPr/>
          </p:nvSpPr>
          <p:spPr>
            <a:xfrm>
              <a:off x="148909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1</a:t>
              </a:r>
              <a:endParaRPr b="1" i="0" sz="2800" u="none" cap="none" strike="noStrike">
                <a:solidFill>
                  <a:srgbClr val="06573C"/>
                </a:solidFill>
                <a:latin typeface="Calibri"/>
                <a:ea typeface="Calibri"/>
                <a:cs typeface="Calibri"/>
                <a:sym typeface="Calibri"/>
              </a:endParaRPr>
            </a:p>
          </p:txBody>
        </p:sp>
        <p:sp>
          <p:nvSpPr>
            <p:cNvPr id="340" name="Google Shape;340;p237"/>
            <p:cNvSpPr txBox="1"/>
            <p:nvPr/>
          </p:nvSpPr>
          <p:spPr>
            <a:xfrm>
              <a:off x="1359634" y="3098548"/>
              <a:ext cx="2177610" cy="263824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Hurto y faltantes de menaje.</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ES" sz="1600" u="none" cap="none" strike="noStrike">
                  <a:solidFill>
                    <a:srgbClr val="262626"/>
                  </a:solidFill>
                  <a:latin typeface="Arial"/>
                  <a:ea typeface="Arial"/>
                  <a:cs typeface="Arial"/>
                  <a:sym typeface="Arial"/>
                </a:rPr>
                <a:t> </a:t>
              </a:r>
              <a:endParaRPr b="0" i="0" sz="1600" u="none" cap="none" strike="noStrike">
                <a:solidFill>
                  <a:srgbClr val="262626"/>
                </a:solidFill>
                <a:latin typeface="Arial"/>
                <a:ea typeface="Arial"/>
                <a:cs typeface="Arial"/>
                <a:sym typeface="Arial"/>
              </a:endParaRPr>
            </a:p>
          </p:txBody>
        </p:sp>
      </p:grpSp>
      <p:grpSp>
        <p:nvGrpSpPr>
          <p:cNvPr id="341" name="Google Shape;341;p237"/>
          <p:cNvGrpSpPr/>
          <p:nvPr/>
        </p:nvGrpSpPr>
        <p:grpSpPr>
          <a:xfrm>
            <a:off x="3004377" y="2064326"/>
            <a:ext cx="2068142" cy="3845538"/>
            <a:chOff x="1453657" y="1892935"/>
            <a:chExt cx="2068142" cy="4084442"/>
          </a:xfrm>
        </p:grpSpPr>
        <p:sp>
          <p:nvSpPr>
            <p:cNvPr id="342" name="Google Shape;342;p237"/>
            <p:cNvSpPr txBox="1"/>
            <p:nvPr/>
          </p:nvSpPr>
          <p:spPr>
            <a:xfrm>
              <a:off x="1489092" y="189293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2</a:t>
              </a:r>
              <a:endParaRPr b="1" i="0" sz="2800" u="none" cap="none" strike="noStrike">
                <a:solidFill>
                  <a:srgbClr val="06573C"/>
                </a:solidFill>
                <a:latin typeface="Calibri"/>
                <a:ea typeface="Calibri"/>
                <a:cs typeface="Calibri"/>
                <a:sym typeface="Calibri"/>
              </a:endParaRPr>
            </a:p>
          </p:txBody>
        </p:sp>
        <p:sp>
          <p:nvSpPr>
            <p:cNvPr id="343" name="Google Shape;343;p237"/>
            <p:cNvSpPr txBox="1"/>
            <p:nvPr/>
          </p:nvSpPr>
          <p:spPr>
            <a:xfrm>
              <a:off x="1453657" y="3339136"/>
              <a:ext cx="2068142" cy="263824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Robo o tentativa de robo realizados por el Tomador y /o Asegurado, o por quienes convivan con él en la vivienda asegurada.</a:t>
              </a:r>
              <a:endParaRPr b="0" i="0" sz="1600" u="none" cap="none" strike="noStrike">
                <a:solidFill>
                  <a:srgbClr val="000000"/>
                </a:solidFill>
                <a:latin typeface="Arial"/>
                <a:ea typeface="Arial"/>
                <a:cs typeface="Arial"/>
                <a:sym typeface="Arial"/>
              </a:endParaRPr>
            </a:p>
          </p:txBody>
        </p:sp>
      </p:grpSp>
      <p:sp>
        <p:nvSpPr>
          <p:cNvPr id="344" name="Google Shape;344;p237"/>
          <p:cNvSpPr txBox="1"/>
          <p:nvPr/>
        </p:nvSpPr>
        <p:spPr>
          <a:xfrm>
            <a:off x="6134751" y="3816176"/>
            <a:ext cx="5596824" cy="263824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s-ES" sz="1600" u="none" cap="none" strike="noStrike">
                <a:solidFill>
                  <a:schemeClr val="dk1"/>
                </a:solidFill>
                <a:latin typeface="Calibri"/>
                <a:ea typeface="Calibri"/>
                <a:cs typeface="Calibri"/>
                <a:sym typeface="Calibri"/>
              </a:rPr>
              <a:t>Nota: </a:t>
            </a:r>
            <a:r>
              <a:rPr b="0" i="0" lang="es-ES" sz="1600" u="none" cap="none" strike="noStrike">
                <a:solidFill>
                  <a:schemeClr val="dk1"/>
                </a:solidFill>
                <a:latin typeface="Arial"/>
                <a:ea typeface="Arial"/>
                <a:cs typeface="Arial"/>
                <a:sym typeface="Arial"/>
              </a:rPr>
              <a:t>La inclusión de esta cobertura, está condicionada a la adquisición conjunta de las Coberturas “A y/o B y C”. </a:t>
            </a:r>
            <a:endParaRPr/>
          </a:p>
        </p:txBody>
      </p:sp>
      <p:cxnSp>
        <p:nvCxnSpPr>
          <p:cNvPr id="345" name="Google Shape;345;p237"/>
          <p:cNvCxnSpPr/>
          <p:nvPr/>
        </p:nvCxnSpPr>
        <p:spPr>
          <a:xfrm>
            <a:off x="2848352" y="3379495"/>
            <a:ext cx="0" cy="3001905"/>
          </a:xfrm>
          <a:prstGeom prst="straightConnector1">
            <a:avLst/>
          </a:prstGeom>
          <a:noFill/>
          <a:ln cap="flat" cmpd="sng" w="9525">
            <a:solidFill>
              <a:srgbClr val="1DB577"/>
            </a:solidFill>
            <a:prstDash val="lgDash"/>
            <a:round/>
            <a:headEnd len="sm" w="sm" type="none"/>
            <a:tailEnd len="sm" w="sm" type="none"/>
          </a:ln>
        </p:spPr>
      </p:cxnSp>
      <p:cxnSp>
        <p:nvCxnSpPr>
          <p:cNvPr id="346" name="Google Shape;346;p237"/>
          <p:cNvCxnSpPr/>
          <p:nvPr/>
        </p:nvCxnSpPr>
        <p:spPr>
          <a:xfrm>
            <a:off x="5252358" y="3398381"/>
            <a:ext cx="0" cy="3001905"/>
          </a:xfrm>
          <a:prstGeom prst="straightConnector1">
            <a:avLst/>
          </a:prstGeom>
          <a:noFill/>
          <a:ln cap="flat" cmpd="sng" w="9525">
            <a:solidFill>
              <a:srgbClr val="1DB577"/>
            </a:solidFill>
            <a:prstDash val="lgDash"/>
            <a:round/>
            <a:headEnd len="sm" w="sm" type="none"/>
            <a:tailEnd len="sm" w="sm" type="none"/>
          </a:ln>
        </p:spPr>
      </p:cxnSp>
      <p:sp>
        <p:nvSpPr>
          <p:cNvPr id="347" name="Google Shape;347;p237"/>
          <p:cNvSpPr txBox="1"/>
          <p:nvPr/>
        </p:nvSpPr>
        <p:spPr>
          <a:xfrm>
            <a:off x="294546" y="6450400"/>
            <a:ext cx="6710411"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300"/>
                                        <p:tgtEl>
                                          <p:spTgt spid="338"/>
                                        </p:tgtEl>
                                      </p:cBhvr>
                                    </p:animEffec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3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38"/>
          <p:cNvSpPr txBox="1"/>
          <p:nvPr/>
        </p:nvSpPr>
        <p:spPr>
          <a:xfrm>
            <a:off x="437043" y="233151"/>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353" name="Google Shape;353;p238"/>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4" name="Google Shape;354;p238"/>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355" name="Google Shape;355;p238"/>
          <p:cNvSpPr txBox="1"/>
          <p:nvPr/>
        </p:nvSpPr>
        <p:spPr>
          <a:xfrm>
            <a:off x="534408" y="1087246"/>
            <a:ext cx="8346356"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E: Rotura de Cristales.</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rgbClr val="06573C"/>
              </a:solidFill>
              <a:latin typeface="Calibri"/>
              <a:ea typeface="Calibri"/>
              <a:cs typeface="Calibri"/>
              <a:sym typeface="Calibri"/>
            </a:endParaRPr>
          </a:p>
        </p:txBody>
      </p:sp>
      <p:sp>
        <p:nvSpPr>
          <p:cNvPr id="356" name="Google Shape;356;p238"/>
          <p:cNvSpPr txBox="1"/>
          <p:nvPr/>
        </p:nvSpPr>
        <p:spPr>
          <a:xfrm>
            <a:off x="294546" y="6450399"/>
            <a:ext cx="6432825" cy="34011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357" name="Google Shape;357;p238"/>
          <p:cNvSpPr/>
          <p:nvPr/>
        </p:nvSpPr>
        <p:spPr>
          <a:xfrm>
            <a:off x="437043" y="1940745"/>
            <a:ext cx="11560629"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Pérdidas directas, súbitas y accidentales generadas por fractura o rajadura que sufran las partes de la residencia fabricadas de cristal, vidrio o similar (puertas, ventanas, etc.), por riesgos diferentes a los cubiertos bajo las coberturas A y C, hasta un máximo del 2% del valor asegurado para la vivienda, una vez aplicado el deducible establecido en las Condiciones Particulares.</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Si la modalidad de aseguramiento es a Valor de Reposición esta cobertura será gratuita y automática.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En caso la modalidad de aseguramiento sea a Valor Real Efectivo, la suscripción de esta cobertura, requerirá de prima adicional. </a:t>
            </a:r>
            <a:endParaRPr b="0" i="0" sz="18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171450" lvl="0" marL="28575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chemeClr val="dk1"/>
                </a:solidFill>
                <a:latin typeface="Arial"/>
                <a:ea typeface="Arial"/>
                <a:cs typeface="Arial"/>
                <a:sym typeface="Arial"/>
              </a:rPr>
              <a:t>Nota: </a:t>
            </a:r>
            <a:r>
              <a:rPr b="0" i="0" lang="es-ES" sz="1800" u="none" cap="none" strike="noStrike">
                <a:solidFill>
                  <a:schemeClr val="dk1"/>
                </a:solidFill>
                <a:latin typeface="Arial"/>
                <a:ea typeface="Arial"/>
                <a:cs typeface="Arial"/>
                <a:sym typeface="Arial"/>
              </a:rPr>
              <a:t>La inclusión de esta cobertura, está condicionada a la adquisición conjunta de las Coberturas “A y C”.</a:t>
            </a:r>
            <a:endParaRPr/>
          </a:p>
        </p:txBody>
      </p:sp>
      <p:sp>
        <p:nvSpPr>
          <p:cNvPr id="358" name="Google Shape;358;p238"/>
          <p:cNvSpPr txBox="1"/>
          <p:nvPr/>
        </p:nvSpPr>
        <p:spPr>
          <a:xfrm>
            <a:off x="7897090" y="5357065"/>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Aplica un deducible máximo por evento, del 10% de la pérdida o daño, con un mínimo de ¢ 50.000,00. ($100.00) por evento</a:t>
            </a:r>
            <a:r>
              <a:rPr b="0" i="0" lang="es-ES" sz="2000" u="none" cap="none" strike="noStrike">
                <a:solidFill>
                  <a:schemeClr val="dk1"/>
                </a:solidFill>
                <a:latin typeface="Arial"/>
                <a:ea typeface="Arial"/>
                <a:cs typeface="Arial"/>
                <a:sym typeface="Arial"/>
              </a:rPr>
              <a:t>.</a:t>
            </a:r>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39"/>
          <p:cNvSpPr txBox="1"/>
          <p:nvPr/>
        </p:nvSpPr>
        <p:spPr>
          <a:xfrm>
            <a:off x="437043" y="233151"/>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364" name="Google Shape;364;p239"/>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5" name="Google Shape;365;p239"/>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366" name="Google Shape;366;p239"/>
          <p:cNvSpPr txBox="1"/>
          <p:nvPr/>
        </p:nvSpPr>
        <p:spPr>
          <a:xfrm>
            <a:off x="534408" y="1087246"/>
            <a:ext cx="8346356"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F: Pérdida de rentas por arrendamiento </a:t>
            </a:r>
            <a:endParaRPr/>
          </a:p>
          <a:p>
            <a:pPr indent="0" lvl="0" marL="0" marR="0" rtl="0" algn="l">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rgbClr val="06573C"/>
              </a:solidFill>
              <a:latin typeface="Calibri"/>
              <a:ea typeface="Calibri"/>
              <a:cs typeface="Calibri"/>
              <a:sym typeface="Calibri"/>
            </a:endParaRPr>
          </a:p>
        </p:txBody>
      </p:sp>
      <p:sp>
        <p:nvSpPr>
          <p:cNvPr id="367" name="Google Shape;367;p239"/>
          <p:cNvSpPr txBox="1"/>
          <p:nvPr/>
        </p:nvSpPr>
        <p:spPr>
          <a:xfrm>
            <a:off x="294546" y="6450399"/>
            <a:ext cx="6432825" cy="34011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368" name="Google Shape;368;p239"/>
          <p:cNvSpPr/>
          <p:nvPr/>
        </p:nvSpPr>
        <p:spPr>
          <a:xfrm>
            <a:off x="534408" y="1724693"/>
            <a:ext cx="11546756" cy="369331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Rentas que dejare de percibir provenientes de la residencia arrendada, siempre que dicha pérdida se deba a un siniestro ocurrido a la propiedad asegurada y que el mismo se encuentre amparado por la póliza, hasta por el período y la suma que se indican en las Condiciones Particulares del seguro, sin exceder en cada mes de una doceava parte del importe anual de las rentas que genere el arrendamiento de la vivienda.</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Para que pueda operar esta cobertura, el Tomador y/o Asegurado, deberá contar con los respectivos contratos de arrendamiento de la vivienda asegurada.</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El Tomador y/o Asegurado es quien deberá solicitar el número de meses que dejara de percibir ingresos por arrendamiento, lo que se considerara como el número máximo de meses a ser indemnizados por perdidas de rentas por arrendamiento hasta 6 meses; </a:t>
            </a:r>
            <a:r>
              <a:rPr b="1" i="0" lang="es-ES" sz="1800" u="none" cap="none" strike="noStrike">
                <a:solidFill>
                  <a:schemeClr val="dk1"/>
                </a:solidFill>
                <a:latin typeface="Arial"/>
                <a:ea typeface="Arial"/>
                <a:cs typeface="Arial"/>
                <a:sym typeface="Arial"/>
              </a:rPr>
              <a:t>SEGUROS LAFISE </a:t>
            </a:r>
            <a:r>
              <a:rPr b="0" i="0" lang="es-ES" sz="1800" u="none" cap="none" strike="noStrike">
                <a:solidFill>
                  <a:schemeClr val="dk1"/>
                </a:solidFill>
                <a:latin typeface="Arial"/>
                <a:ea typeface="Arial"/>
                <a:cs typeface="Arial"/>
                <a:sym typeface="Arial"/>
              </a:rPr>
              <a:t>podrá recargar la prima para esta cobertura, dependiendo del número de meses declarados por el Tomador y/o Asegurado, lo que deberá estar declarado y estipulado en las condiciones particulares.</a:t>
            </a:r>
            <a:endParaRPr/>
          </a:p>
        </p:txBody>
      </p:sp>
      <p:sp>
        <p:nvSpPr>
          <p:cNvPr id="369" name="Google Shape;369;p239"/>
          <p:cNvSpPr txBox="1"/>
          <p:nvPr/>
        </p:nvSpPr>
        <p:spPr>
          <a:xfrm>
            <a:off x="7748657" y="5488423"/>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No aplica deducible</a:t>
            </a:r>
            <a:r>
              <a:rPr b="0" i="0" lang="es-ES" sz="1400" u="none" cap="none" strike="noStrike">
                <a:solidFill>
                  <a:schemeClr val="dk1"/>
                </a:solidFill>
                <a:latin typeface="Calibri"/>
                <a:ea typeface="Calibri"/>
                <a:cs typeface="Calibri"/>
                <a:sym typeface="Calibri"/>
              </a:rPr>
              <a:t>.</a:t>
            </a:r>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40"/>
          <p:cNvSpPr/>
          <p:nvPr/>
        </p:nvSpPr>
        <p:spPr>
          <a:xfrm>
            <a:off x="0" y="0"/>
            <a:ext cx="12192000" cy="188976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5" name="Google Shape;375;p240"/>
          <p:cNvSpPr txBox="1"/>
          <p:nvPr/>
        </p:nvSpPr>
        <p:spPr>
          <a:xfrm>
            <a:off x="417199" y="273848"/>
            <a:ext cx="9232089" cy="476700"/>
          </a:xfrm>
          <a:prstGeom prst="rect">
            <a:avLst/>
          </a:prstGeom>
          <a:solidFill>
            <a:srgbClr val="0088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3200" u="none" cap="none" strike="noStrike">
                <a:solidFill>
                  <a:schemeClr val="lt1"/>
                </a:solidFill>
                <a:latin typeface="Open Sans"/>
                <a:ea typeface="Open Sans"/>
                <a:cs typeface="Open Sans"/>
                <a:sym typeface="Open Sans"/>
              </a:rPr>
              <a:t>Exclusiones – Pérdida de rentas por arrendamiento </a:t>
            </a:r>
            <a:endParaRPr b="0" i="0" sz="3200" u="none" cap="none" strike="noStrike">
              <a:solidFill>
                <a:schemeClr val="lt1"/>
              </a:solidFill>
              <a:latin typeface="Open Sans"/>
              <a:ea typeface="Open Sans"/>
              <a:cs typeface="Open Sans"/>
              <a:sym typeface="Open Sans"/>
            </a:endParaRPr>
          </a:p>
        </p:txBody>
      </p:sp>
      <p:sp>
        <p:nvSpPr>
          <p:cNvPr id="376" name="Google Shape;376;p240"/>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7" name="Google Shape;377;p240"/>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378" name="Google Shape;378;p240"/>
          <p:cNvSpPr/>
          <p:nvPr/>
        </p:nvSpPr>
        <p:spPr>
          <a:xfrm>
            <a:off x="690433" y="1232360"/>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9" name="Google Shape;379;p240"/>
          <p:cNvSpPr/>
          <p:nvPr/>
        </p:nvSpPr>
        <p:spPr>
          <a:xfrm>
            <a:off x="3038268" y="1225160"/>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0" name="Google Shape;380;p240"/>
          <p:cNvSpPr/>
          <p:nvPr/>
        </p:nvSpPr>
        <p:spPr>
          <a:xfrm>
            <a:off x="5358743" y="1238166"/>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1" name="Google Shape;381;p240"/>
          <p:cNvSpPr/>
          <p:nvPr/>
        </p:nvSpPr>
        <p:spPr>
          <a:xfrm>
            <a:off x="7679218" y="1212056"/>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382" name="Google Shape;382;p240"/>
          <p:cNvGrpSpPr/>
          <p:nvPr/>
        </p:nvGrpSpPr>
        <p:grpSpPr>
          <a:xfrm>
            <a:off x="537387" y="1855902"/>
            <a:ext cx="2177610" cy="3938857"/>
            <a:chOff x="1360239" y="1923415"/>
            <a:chExt cx="2177610" cy="3938857"/>
          </a:xfrm>
        </p:grpSpPr>
        <p:sp>
          <p:nvSpPr>
            <p:cNvPr id="383" name="Google Shape;383;p240"/>
            <p:cNvSpPr txBox="1"/>
            <p:nvPr/>
          </p:nvSpPr>
          <p:spPr>
            <a:xfrm>
              <a:off x="148909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1</a:t>
              </a:r>
              <a:endParaRPr b="1" i="0" sz="2800" u="none" cap="none" strike="noStrike">
                <a:solidFill>
                  <a:srgbClr val="06573C"/>
                </a:solidFill>
                <a:latin typeface="Calibri"/>
                <a:ea typeface="Calibri"/>
                <a:cs typeface="Calibri"/>
                <a:sym typeface="Calibri"/>
              </a:endParaRPr>
            </a:p>
          </p:txBody>
        </p:sp>
        <p:sp>
          <p:nvSpPr>
            <p:cNvPr id="384" name="Google Shape;384;p240"/>
            <p:cNvSpPr txBox="1"/>
            <p:nvPr/>
          </p:nvSpPr>
          <p:spPr>
            <a:xfrm>
              <a:off x="1360239" y="3224031"/>
              <a:ext cx="2177610"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La imposibilidad económica del Tomador y/o Asegurado, para hacer frente al gasto de reconstrucción o reparación del edificio cuyas rentas se amparan. </a:t>
              </a:r>
              <a:endParaRPr b="0" i="0" sz="1600" u="none" cap="none" strike="noStrike">
                <a:solidFill>
                  <a:srgbClr val="000000"/>
                </a:solidFill>
                <a:latin typeface="Arial"/>
                <a:ea typeface="Arial"/>
                <a:cs typeface="Arial"/>
                <a:sym typeface="Arial"/>
              </a:endParaRPr>
            </a:p>
          </p:txBody>
        </p:sp>
      </p:grpSp>
      <p:grpSp>
        <p:nvGrpSpPr>
          <p:cNvPr id="385" name="Google Shape;385;p240"/>
          <p:cNvGrpSpPr/>
          <p:nvPr/>
        </p:nvGrpSpPr>
        <p:grpSpPr>
          <a:xfrm>
            <a:off x="3039812" y="1825422"/>
            <a:ext cx="2116994" cy="4486978"/>
            <a:chOff x="1489092" y="1892935"/>
            <a:chExt cx="2116994" cy="4486978"/>
          </a:xfrm>
        </p:grpSpPr>
        <p:sp>
          <p:nvSpPr>
            <p:cNvPr id="386" name="Google Shape;386;p240"/>
            <p:cNvSpPr txBox="1"/>
            <p:nvPr/>
          </p:nvSpPr>
          <p:spPr>
            <a:xfrm>
              <a:off x="1489092" y="189293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s-ES" sz="2800" u="none" cap="none" strike="noStrike">
                  <a:solidFill>
                    <a:srgbClr val="06573C"/>
                  </a:solidFill>
                  <a:latin typeface="Open Sans SemiBold"/>
                  <a:ea typeface="Open Sans SemiBold"/>
                  <a:cs typeface="Open Sans SemiBold"/>
                  <a:sym typeface="Open Sans SemiBold"/>
                </a:rPr>
                <a:t>2</a:t>
              </a:r>
              <a:endParaRPr b="1" i="0" sz="2800" u="none" cap="none" strike="noStrike">
                <a:solidFill>
                  <a:srgbClr val="06573C"/>
                </a:solidFill>
                <a:latin typeface="Open Sans SemiBold"/>
                <a:ea typeface="Open Sans SemiBold"/>
                <a:cs typeface="Open Sans SemiBold"/>
                <a:sym typeface="Open Sans SemiBold"/>
              </a:endParaRPr>
            </a:p>
          </p:txBody>
        </p:sp>
        <p:sp>
          <p:nvSpPr>
            <p:cNvPr id="387" name="Google Shape;387;p240"/>
            <p:cNvSpPr txBox="1"/>
            <p:nvPr/>
          </p:nvSpPr>
          <p:spPr>
            <a:xfrm>
              <a:off x="1537944" y="3741672"/>
              <a:ext cx="2068142"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La suspensión, terminación o cancelación de cualquier contrato de arrendamiento. </a:t>
              </a:r>
              <a:endParaRPr/>
            </a:p>
            <a:p>
              <a:pPr indent="-228600" lvl="0" marL="342900" marR="0" rtl="0" algn="just">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grpSp>
      <p:grpSp>
        <p:nvGrpSpPr>
          <p:cNvPr id="388" name="Google Shape;388;p240"/>
          <p:cNvGrpSpPr/>
          <p:nvPr/>
        </p:nvGrpSpPr>
        <p:grpSpPr>
          <a:xfrm>
            <a:off x="5294819" y="1825422"/>
            <a:ext cx="1998841" cy="3629039"/>
            <a:chOff x="1489092" y="1923415"/>
            <a:chExt cx="1998841" cy="3629039"/>
          </a:xfrm>
        </p:grpSpPr>
        <p:sp>
          <p:nvSpPr>
            <p:cNvPr id="389" name="Google Shape;389;p240"/>
            <p:cNvSpPr txBox="1"/>
            <p:nvPr/>
          </p:nvSpPr>
          <p:spPr>
            <a:xfrm>
              <a:off x="148909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3</a:t>
              </a:r>
              <a:endParaRPr b="1" i="0" sz="2800" u="none" cap="none" strike="noStrike">
                <a:solidFill>
                  <a:srgbClr val="06573C"/>
                </a:solidFill>
                <a:latin typeface="Open Sans SemiBold"/>
                <a:ea typeface="Open Sans SemiBold"/>
                <a:cs typeface="Open Sans SemiBold"/>
                <a:sym typeface="Open Sans SemiBold"/>
              </a:endParaRPr>
            </a:p>
          </p:txBody>
        </p:sp>
        <p:sp>
          <p:nvSpPr>
            <p:cNvPr id="390" name="Google Shape;390;p240"/>
            <p:cNvSpPr txBox="1"/>
            <p:nvPr/>
          </p:nvSpPr>
          <p:spPr>
            <a:xfrm>
              <a:off x="1612750" y="2914213"/>
              <a:ext cx="1875183"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Huelgas, paros, disturbios de carácter obrero o motines que interrumpan la reconstrucción o reparación del edificio o edificios cuyas rentas se aseguran, o que interrumpan la ocupación del mismo. </a:t>
              </a:r>
              <a:endParaRPr b="0" i="0" sz="1600" u="none" cap="none" strike="noStrike">
                <a:solidFill>
                  <a:schemeClr val="dk1"/>
                </a:solidFill>
                <a:latin typeface="Arial"/>
                <a:ea typeface="Arial"/>
                <a:cs typeface="Arial"/>
                <a:sym typeface="Arial"/>
              </a:endParaRPr>
            </a:p>
          </p:txBody>
        </p:sp>
      </p:grpSp>
      <p:grpSp>
        <p:nvGrpSpPr>
          <p:cNvPr id="391" name="Google Shape;391;p240"/>
          <p:cNvGrpSpPr/>
          <p:nvPr/>
        </p:nvGrpSpPr>
        <p:grpSpPr>
          <a:xfrm>
            <a:off x="7616878" y="1825422"/>
            <a:ext cx="1969500" cy="4624978"/>
            <a:chOff x="1427562" y="1923415"/>
            <a:chExt cx="1969500" cy="4624978"/>
          </a:xfrm>
        </p:grpSpPr>
        <p:sp>
          <p:nvSpPr>
            <p:cNvPr id="392" name="Google Shape;392;p240"/>
            <p:cNvSpPr txBox="1"/>
            <p:nvPr/>
          </p:nvSpPr>
          <p:spPr>
            <a:xfrm>
              <a:off x="142756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s-ES" sz="2800" u="none" cap="none" strike="noStrike">
                  <a:solidFill>
                    <a:srgbClr val="06573C"/>
                  </a:solidFill>
                  <a:latin typeface="Open Sans SemiBold"/>
                  <a:ea typeface="Open Sans SemiBold"/>
                  <a:cs typeface="Open Sans SemiBold"/>
                  <a:sym typeface="Open Sans SemiBold"/>
                </a:rPr>
                <a:t>4</a:t>
              </a:r>
              <a:endParaRPr b="1" i="0" sz="2800" u="none" cap="none" strike="noStrike">
                <a:solidFill>
                  <a:srgbClr val="06573C"/>
                </a:solidFill>
                <a:latin typeface="Open Sans SemiBold"/>
                <a:ea typeface="Open Sans SemiBold"/>
                <a:cs typeface="Open Sans SemiBold"/>
                <a:sym typeface="Open Sans SemiBold"/>
              </a:endParaRPr>
            </a:p>
          </p:txBody>
        </p:sp>
        <p:sp>
          <p:nvSpPr>
            <p:cNvPr id="393" name="Google Shape;393;p240"/>
            <p:cNvSpPr txBox="1"/>
            <p:nvPr/>
          </p:nvSpPr>
          <p:spPr>
            <a:xfrm>
              <a:off x="1667639" y="3910152"/>
              <a:ext cx="1609985"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La aplicación de mandato o ley de autoridad competente. </a:t>
              </a:r>
              <a:endParaRPr b="0" i="0" sz="1600" u="none" cap="none" strike="noStrike">
                <a:solidFill>
                  <a:schemeClr val="dk1"/>
                </a:solidFill>
                <a:latin typeface="Arial"/>
                <a:ea typeface="Arial"/>
                <a:cs typeface="Arial"/>
                <a:sym typeface="Arial"/>
              </a:endParaRPr>
            </a:p>
          </p:txBody>
        </p:sp>
      </p:grpSp>
      <p:grpSp>
        <p:nvGrpSpPr>
          <p:cNvPr id="394" name="Google Shape;394;p240"/>
          <p:cNvGrpSpPr/>
          <p:nvPr/>
        </p:nvGrpSpPr>
        <p:grpSpPr>
          <a:xfrm>
            <a:off x="9856784" y="1699978"/>
            <a:ext cx="1969500" cy="4444567"/>
            <a:chOff x="1531824" y="1909222"/>
            <a:chExt cx="1969500" cy="4444567"/>
          </a:xfrm>
        </p:grpSpPr>
        <p:sp>
          <p:nvSpPr>
            <p:cNvPr id="395" name="Google Shape;395;p240"/>
            <p:cNvSpPr txBox="1"/>
            <p:nvPr/>
          </p:nvSpPr>
          <p:spPr>
            <a:xfrm>
              <a:off x="1531824" y="1909222"/>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2800" u="none" cap="none" strike="noStrike">
                <a:solidFill>
                  <a:srgbClr val="06573C"/>
                </a:solidFill>
                <a:latin typeface="Calibri"/>
                <a:ea typeface="Calibri"/>
                <a:cs typeface="Calibri"/>
                <a:sym typeface="Calibri"/>
              </a:endParaRPr>
            </a:p>
          </p:txBody>
        </p:sp>
        <p:sp>
          <p:nvSpPr>
            <p:cNvPr id="396" name="Google Shape;396;p240"/>
            <p:cNvSpPr txBox="1"/>
            <p:nvPr/>
          </p:nvSpPr>
          <p:spPr>
            <a:xfrm>
              <a:off x="1588272" y="3715548"/>
              <a:ext cx="1832475"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Nota: La inclusión de esta cobertura, está condicionada a la adquisición conjunta de la Cobertura “A y C”. </a:t>
              </a:r>
              <a:endParaRPr/>
            </a:p>
            <a:p>
              <a:pPr indent="0" lvl="0" marL="0" marR="0" rtl="0" algn="just">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cxnSp>
        <p:nvCxnSpPr>
          <p:cNvPr id="397" name="Google Shape;397;p240"/>
          <p:cNvCxnSpPr/>
          <p:nvPr/>
        </p:nvCxnSpPr>
        <p:spPr>
          <a:xfrm>
            <a:off x="2848352" y="3379495"/>
            <a:ext cx="0" cy="3001905"/>
          </a:xfrm>
          <a:prstGeom prst="straightConnector1">
            <a:avLst/>
          </a:prstGeom>
          <a:noFill/>
          <a:ln cap="flat" cmpd="sng" w="9525">
            <a:solidFill>
              <a:srgbClr val="1DB577"/>
            </a:solidFill>
            <a:prstDash val="lgDash"/>
            <a:round/>
            <a:headEnd len="sm" w="sm" type="none"/>
            <a:tailEnd len="sm" w="sm" type="none"/>
          </a:ln>
        </p:spPr>
      </p:cxnSp>
      <p:cxnSp>
        <p:nvCxnSpPr>
          <p:cNvPr id="398" name="Google Shape;398;p240"/>
          <p:cNvCxnSpPr/>
          <p:nvPr/>
        </p:nvCxnSpPr>
        <p:spPr>
          <a:xfrm>
            <a:off x="5252358" y="3398381"/>
            <a:ext cx="0" cy="3001905"/>
          </a:xfrm>
          <a:prstGeom prst="straightConnector1">
            <a:avLst/>
          </a:prstGeom>
          <a:noFill/>
          <a:ln cap="flat" cmpd="sng" w="9525">
            <a:solidFill>
              <a:srgbClr val="1DB577"/>
            </a:solidFill>
            <a:prstDash val="lgDash"/>
            <a:round/>
            <a:headEnd len="sm" w="sm" type="none"/>
            <a:tailEnd len="sm" w="sm" type="none"/>
          </a:ln>
        </p:spPr>
      </p:cxnSp>
      <p:cxnSp>
        <p:nvCxnSpPr>
          <p:cNvPr id="399" name="Google Shape;399;p240"/>
          <p:cNvCxnSpPr/>
          <p:nvPr/>
        </p:nvCxnSpPr>
        <p:spPr>
          <a:xfrm>
            <a:off x="7590244" y="3449906"/>
            <a:ext cx="0" cy="3001905"/>
          </a:xfrm>
          <a:prstGeom prst="straightConnector1">
            <a:avLst/>
          </a:prstGeom>
          <a:noFill/>
          <a:ln cap="flat" cmpd="sng" w="9525">
            <a:solidFill>
              <a:srgbClr val="1DB577"/>
            </a:solidFill>
            <a:prstDash val="lgDash"/>
            <a:round/>
            <a:headEnd len="sm" w="sm" type="none"/>
            <a:tailEnd len="sm" w="sm" type="none"/>
          </a:ln>
        </p:spPr>
      </p:cxnSp>
      <p:cxnSp>
        <p:nvCxnSpPr>
          <p:cNvPr id="400" name="Google Shape;400;p240"/>
          <p:cNvCxnSpPr/>
          <p:nvPr/>
        </p:nvCxnSpPr>
        <p:spPr>
          <a:xfrm>
            <a:off x="9649288" y="3382874"/>
            <a:ext cx="0" cy="3001905"/>
          </a:xfrm>
          <a:prstGeom prst="straightConnector1">
            <a:avLst/>
          </a:prstGeom>
          <a:noFill/>
          <a:ln cap="flat" cmpd="sng" w="9525">
            <a:solidFill>
              <a:srgbClr val="1DB577"/>
            </a:solidFill>
            <a:prstDash val="lgDash"/>
            <a:round/>
            <a:headEnd len="sm" w="sm" type="none"/>
            <a:tailEnd len="sm" w="sm" type="none"/>
          </a:ln>
        </p:spPr>
      </p:cxnSp>
      <p:sp>
        <p:nvSpPr>
          <p:cNvPr id="401" name="Google Shape;401;p240"/>
          <p:cNvSpPr txBox="1"/>
          <p:nvPr/>
        </p:nvSpPr>
        <p:spPr>
          <a:xfrm>
            <a:off x="294546" y="6450400"/>
            <a:ext cx="6710411"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300"/>
                                        <p:tgtEl>
                                          <p:spTgt spid="382"/>
                                        </p:tgtEl>
                                      </p:cBhvr>
                                    </p:animEffec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300"/>
                                        <p:tgtEl>
                                          <p:spTgt spid="385"/>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300"/>
                                        <p:tgtEl>
                                          <p:spTgt spid="388"/>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300"/>
                                        <p:tgtEl>
                                          <p:spTgt spid="391"/>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3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21"/>
          <p:cNvGrpSpPr/>
          <p:nvPr/>
        </p:nvGrpSpPr>
        <p:grpSpPr>
          <a:xfrm>
            <a:off x="0" y="6381300"/>
            <a:ext cx="12192000" cy="476700"/>
            <a:chOff x="0" y="6381400"/>
            <a:chExt cx="12192000" cy="476700"/>
          </a:xfrm>
        </p:grpSpPr>
        <p:sp>
          <p:nvSpPr>
            <p:cNvPr id="159" name="Google Shape;159;p21"/>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 name="Google Shape;160;p21"/>
            <p:cNvSpPr txBox="1"/>
            <p:nvPr/>
          </p:nvSpPr>
          <p:spPr>
            <a:xfrm>
              <a:off x="10040763" y="6415888"/>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www.lafise.com</a:t>
              </a:r>
              <a:endParaRPr b="0" i="0" sz="1200" u="none" cap="none" strike="noStrike">
                <a:solidFill>
                  <a:srgbClr val="000000"/>
                </a:solidFill>
                <a:latin typeface="Open Sans Light"/>
                <a:ea typeface="Open Sans Light"/>
                <a:cs typeface="Open Sans Light"/>
                <a:sym typeface="Open Sans Light"/>
              </a:endParaRPr>
            </a:p>
          </p:txBody>
        </p:sp>
        <p:sp>
          <p:nvSpPr>
            <p:cNvPr id="161" name="Google Shape;161;p21"/>
            <p:cNvSpPr txBox="1"/>
            <p:nvPr/>
          </p:nvSpPr>
          <p:spPr>
            <a:xfrm>
              <a:off x="1179203" y="6450400"/>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Grupo </a:t>
              </a:r>
              <a:r>
                <a:rPr b="0" i="0" lang="es-ES" sz="1200" u="none" cap="none" strike="noStrike">
                  <a:solidFill>
                    <a:srgbClr val="FFFFFF"/>
                  </a:solidFill>
                  <a:latin typeface="Open Sans SemiBold"/>
                  <a:ea typeface="Open Sans SemiBold"/>
                  <a:cs typeface="Open Sans SemiBold"/>
                  <a:sym typeface="Open Sans SemiBold"/>
                </a:rPr>
                <a:t>LAFISE</a:t>
              </a:r>
              <a:endParaRPr b="0" i="0" sz="1200" u="none" cap="none" strike="noStrike">
                <a:solidFill>
                  <a:srgbClr val="000000"/>
                </a:solidFill>
                <a:latin typeface="Open Sans SemiBold"/>
                <a:ea typeface="Open Sans SemiBold"/>
                <a:cs typeface="Open Sans SemiBold"/>
                <a:sym typeface="Open Sans SemiBold"/>
              </a:endParaRPr>
            </a:p>
          </p:txBody>
        </p:sp>
        <p:pic>
          <p:nvPicPr>
            <p:cNvPr id="162" name="Google Shape;162;p21"/>
            <p:cNvPicPr preferRelativeResize="0"/>
            <p:nvPr/>
          </p:nvPicPr>
          <p:blipFill rotWithShape="1">
            <a:blip r:embed="rId3">
              <a:alphaModFix/>
            </a:blip>
            <a:srcRect b="0" l="0" r="0" t="0"/>
            <a:stretch/>
          </p:blipFill>
          <p:spPr>
            <a:xfrm>
              <a:off x="955027" y="6510335"/>
              <a:ext cx="228750" cy="218826"/>
            </a:xfrm>
            <a:prstGeom prst="rect">
              <a:avLst/>
            </a:prstGeom>
            <a:noFill/>
            <a:ln>
              <a:noFill/>
            </a:ln>
          </p:spPr>
        </p:pic>
      </p:grpSp>
      <p:sp>
        <p:nvSpPr>
          <p:cNvPr id="163" name="Google Shape;163;p21"/>
          <p:cNvSpPr txBox="1"/>
          <p:nvPr/>
        </p:nvSpPr>
        <p:spPr>
          <a:xfrm>
            <a:off x="477292" y="1941434"/>
            <a:ext cx="10238509" cy="452431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800"/>
              <a:buFont typeface="Arial"/>
              <a:buChar char="•"/>
            </a:pPr>
            <a:r>
              <a:rPr b="0" i="0" lang="es-ES" sz="1800" u="none" cap="none" strike="noStrike">
                <a:solidFill>
                  <a:srgbClr val="000000"/>
                </a:solidFill>
                <a:latin typeface="Arial"/>
                <a:ea typeface="Arial"/>
                <a:cs typeface="Arial"/>
                <a:sym typeface="Arial"/>
              </a:rPr>
              <a:t>Se ofrecerá bajo la modalidad Riesgo y Todo Riesgo</a:t>
            </a:r>
            <a:endParaRPr/>
          </a:p>
          <a:p>
            <a:pPr indent="-342900" lvl="0" marL="342900" marR="0" rtl="0" algn="just">
              <a:lnSpc>
                <a:spcPct val="100000"/>
              </a:lnSpc>
              <a:spcBef>
                <a:spcPts val="0"/>
              </a:spcBef>
              <a:spcAft>
                <a:spcPts val="0"/>
              </a:spcAft>
              <a:buClr>
                <a:srgbClr val="000000"/>
              </a:buClr>
              <a:buSzPts val="1800"/>
              <a:buFont typeface="Arial"/>
              <a:buChar char="•"/>
            </a:pPr>
            <a:r>
              <a:rPr b="0" i="0" lang="es-ES" sz="1800" u="none" cap="none" strike="noStrike">
                <a:solidFill>
                  <a:srgbClr val="000000"/>
                </a:solidFill>
                <a:latin typeface="Arial"/>
                <a:ea typeface="Arial"/>
                <a:cs typeface="Arial"/>
                <a:sym typeface="Arial"/>
              </a:rPr>
              <a:t>En ambas modalidad se puede brindar bajo Valor de Reposición o Valor Real Efectivo.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sng" cap="none" strike="noStrike">
                <a:solidFill>
                  <a:srgbClr val="000000"/>
                </a:solidFill>
                <a:latin typeface="Arial"/>
                <a:ea typeface="Arial"/>
                <a:cs typeface="Arial"/>
                <a:sym typeface="Arial"/>
              </a:rPr>
              <a:t>Valor de Reposición:</a:t>
            </a:r>
            <a:r>
              <a:rPr b="0" i="0" lang="es-ES" sz="1800" u="none" cap="none" strike="noStrike">
                <a:solidFill>
                  <a:srgbClr val="000000"/>
                </a:solidFill>
                <a:latin typeface="Arial"/>
                <a:ea typeface="Arial"/>
                <a:cs typeface="Arial"/>
                <a:sym typeface="Arial"/>
              </a:rPr>
              <a:t> Residencias con años de construcción igual o menor a 15 años y cuya estructura, pisos, entrepisos y cerramientos exteriores e interiores, están construidos por completo con materiales resistentes al fuego, tales como concreto o bloques de concreto, fibrocemento, etc. Todo con un excelente mantenimiento. Los valores establecidos a criterio de peritos e ingenieros especializados.</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sng" cap="none" strike="noStrike">
                <a:solidFill>
                  <a:srgbClr val="000000"/>
                </a:solidFill>
                <a:latin typeface="Arial"/>
                <a:ea typeface="Arial"/>
                <a:cs typeface="Arial"/>
                <a:sym typeface="Arial"/>
              </a:rPr>
              <a:t>Valor Real Efectivo:</a:t>
            </a:r>
            <a:r>
              <a:rPr b="0" i="0" lang="es-ES" sz="1800" u="none" cap="none" strike="noStrike">
                <a:solidFill>
                  <a:srgbClr val="000000"/>
                </a:solidFill>
                <a:latin typeface="Arial"/>
                <a:ea typeface="Arial"/>
                <a:cs typeface="Arial"/>
                <a:sym typeface="Arial"/>
              </a:rPr>
              <a:t> Residencias con años de construcción mayores a 15 años se aseguran bajo esta modalidad, por ende aquellas residencias que no cumplan con los parámetros indicados para un aseguramiento a Valor de reposición, pero por sus buenas condiciones de construcción y mantenimiento, a criterio previo de SEGUROS LAFISE, pueden ser objeto de seguro.</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800"/>
              <a:buFont typeface="Arial"/>
              <a:buChar char="•"/>
            </a:pPr>
            <a:r>
              <a:rPr b="0" i="0" lang="es-ES" sz="1800" u="none" cap="none" strike="noStrike">
                <a:solidFill>
                  <a:srgbClr val="000000"/>
                </a:solidFill>
                <a:latin typeface="Arial"/>
                <a:ea typeface="Arial"/>
                <a:cs typeface="Arial"/>
                <a:sym typeface="Arial"/>
              </a:rPr>
              <a:t>Se comercializa bajo la modalidad Individual y colectivo.</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64" name="Google Shape;164;p21"/>
          <p:cNvSpPr txBox="1"/>
          <p:nvPr/>
        </p:nvSpPr>
        <p:spPr>
          <a:xfrm>
            <a:off x="477292" y="272573"/>
            <a:ext cx="10758744" cy="9189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A3838"/>
              </a:buClr>
              <a:buSzPts val="2000"/>
              <a:buFont typeface="Quattrocento Sans"/>
              <a:buNone/>
            </a:pPr>
            <a:r>
              <a:rPr b="1" i="0" lang="es-ES" sz="2800" u="none" cap="none" strike="noStrike">
                <a:solidFill>
                  <a:srgbClr val="3A3838"/>
                </a:solidFill>
                <a:latin typeface="Quattrocento Sans"/>
                <a:ea typeface="Quattrocento Sans"/>
                <a:cs typeface="Quattrocento Sans"/>
                <a:sym typeface="Quattrocento Sans"/>
              </a:rPr>
              <a:t>Incendio Hogar:</a:t>
            </a:r>
            <a:endParaRPr/>
          </a:p>
          <a:p>
            <a:pPr indent="0" lvl="0" marL="0" marR="0" rtl="0" algn="l">
              <a:lnSpc>
                <a:spcPct val="100000"/>
              </a:lnSpc>
              <a:spcBef>
                <a:spcPts val="0"/>
              </a:spcBef>
              <a:spcAft>
                <a:spcPts val="0"/>
              </a:spcAft>
              <a:buClr>
                <a:srgbClr val="3A3838"/>
              </a:buClr>
              <a:buSzPts val="2000"/>
              <a:buFont typeface="Quattrocento Sans"/>
              <a:buNone/>
            </a:pPr>
            <a:r>
              <a:rPr b="0" i="0" lang="es-ES" sz="2800" u="none" cap="none" strike="noStrike">
                <a:solidFill>
                  <a:srgbClr val="3A3838"/>
                </a:solidFill>
                <a:latin typeface="Quattrocento Sans"/>
                <a:ea typeface="Quattrocento Sans"/>
                <a:cs typeface="Quattrocento Sans"/>
                <a:sym typeface="Quattrocento Sans"/>
              </a:rPr>
              <a:t>   </a:t>
            </a:r>
            <a:r>
              <a:rPr b="0" i="0" lang="es-ES" sz="1800" u="none" cap="none" strike="noStrike">
                <a:solidFill>
                  <a:srgbClr val="000000"/>
                </a:solidFill>
                <a:latin typeface="Arial"/>
                <a:ea typeface="Arial"/>
                <a:cs typeface="Arial"/>
                <a:sym typeface="Arial"/>
              </a:rPr>
              <a:t>Producto diseñado para la protección de su vivienda y su contenido (menaje)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8866"/>
              </a:buClr>
              <a:buSzPts val="2000"/>
              <a:buFont typeface="Quattrocento Sans"/>
              <a:buNone/>
            </a:pPr>
            <a:r>
              <a:t/>
            </a:r>
            <a:endParaRPr b="1" i="0" sz="2800" u="none" cap="none" strike="noStrike">
              <a:solidFill>
                <a:srgbClr val="008866"/>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8866"/>
              </a:buClr>
              <a:buSzPts val="2000"/>
              <a:buFont typeface="Quattrocento Sans"/>
              <a:buNone/>
            </a:pPr>
            <a:r>
              <a:rPr b="1" i="0" lang="es-ES" sz="2800" u="none" cap="none" strike="noStrike">
                <a:solidFill>
                  <a:srgbClr val="008866"/>
                </a:solidFill>
                <a:latin typeface="Quattrocento Sans"/>
                <a:ea typeface="Quattrocento Sans"/>
                <a:cs typeface="Quattrocento Sans"/>
                <a:sym typeface="Quattrocento Sans"/>
              </a:rPr>
              <a:t>Condiciones de suscripción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41"/>
          <p:cNvSpPr txBox="1"/>
          <p:nvPr/>
        </p:nvSpPr>
        <p:spPr>
          <a:xfrm>
            <a:off x="437043" y="233151"/>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407" name="Google Shape;407;p241"/>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8" name="Google Shape;408;p241"/>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409" name="Google Shape;409;p241"/>
          <p:cNvSpPr txBox="1"/>
          <p:nvPr/>
        </p:nvSpPr>
        <p:spPr>
          <a:xfrm>
            <a:off x="534408" y="1087246"/>
            <a:ext cx="8346356"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G: Gastos de Alquiler</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rgbClr val="06573C"/>
              </a:solidFill>
              <a:latin typeface="Calibri"/>
              <a:ea typeface="Calibri"/>
              <a:cs typeface="Calibri"/>
              <a:sym typeface="Calibri"/>
            </a:endParaRPr>
          </a:p>
        </p:txBody>
      </p:sp>
      <p:sp>
        <p:nvSpPr>
          <p:cNvPr id="410" name="Google Shape;410;p241"/>
          <p:cNvSpPr txBox="1"/>
          <p:nvPr/>
        </p:nvSpPr>
        <p:spPr>
          <a:xfrm>
            <a:off x="294546" y="6450399"/>
            <a:ext cx="6432825" cy="34011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411" name="Google Shape;411;p241"/>
          <p:cNvSpPr txBox="1"/>
          <p:nvPr/>
        </p:nvSpPr>
        <p:spPr>
          <a:xfrm>
            <a:off x="8543420" y="490275"/>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No aplica deducible.</a:t>
            </a:r>
            <a:endParaRPr/>
          </a:p>
        </p:txBody>
      </p:sp>
      <p:sp>
        <p:nvSpPr>
          <p:cNvPr id="412" name="Google Shape;412;p241"/>
          <p:cNvSpPr txBox="1"/>
          <p:nvPr/>
        </p:nvSpPr>
        <p:spPr>
          <a:xfrm>
            <a:off x="534408" y="1687193"/>
            <a:ext cx="10889673" cy="501675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SEGUROS LAFISE indemnizará las pérdidas directas, si producto de un evento amparable bajo esta póliza, la residencia asegurada sufriese daños que conlleven la necesidad por parte del Tomador y/o Asegurado de desocupar del bien asegurado, mientras se realizan las labores de reparación y/o reconstrucción del mismo, SEGUROS LAFISE, cubrirá aquellos gastos generados al Tomador y/o Asegurado, por el alquiler de una residencia hasta un máximo del 1% sobre la suma asegurada para vivienda, calculado mensualmente y por un período máximo de 6 (seis) meses.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Si la modalidad de aseguramiento es a Valor de Reposición esta cobertura será gratuita y automática.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En caso la modalidad de aseguramiento sea a Valor Real Efectivo, la suscripción de esta cobertura, requerirá de prima adicional.</a:t>
            </a:r>
            <a:endParaRPr b="0" i="0" sz="1800" u="none" cap="none" strike="noStrike">
              <a:solidFill>
                <a:schemeClr val="dk1"/>
              </a:solidFill>
              <a:latin typeface="Arial"/>
              <a:ea typeface="Arial"/>
              <a:cs typeface="Arial"/>
              <a:sym typeface="Arial"/>
            </a:endParaRPr>
          </a:p>
          <a:p>
            <a:pPr indent="-171450" lvl="0" marL="28575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Nota: La inclusión de esta cobertura, está condicionada a la adquisición conjunta de la Cobertura “A y C”.</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Riesgos no cubiertos (Exclusiones)</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Generales para las Coberturas A, B, C, D, E, F y G, según particularidad de la cobertura afectada.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5"/>
            </a:gs>
            <a:gs pos="41000">
              <a:schemeClr val="accent5"/>
            </a:gs>
            <a:gs pos="100000">
              <a:schemeClr val="accent1"/>
            </a:gs>
          </a:gsLst>
          <a:lin ang="2698631" scaled="0"/>
        </a:gradFill>
      </p:bgPr>
    </p:bg>
    <p:spTree>
      <p:nvGrpSpPr>
        <p:cNvPr id="417" name="Shape 417"/>
        <p:cNvGrpSpPr/>
        <p:nvPr/>
      </p:nvGrpSpPr>
      <p:grpSpPr>
        <a:xfrm>
          <a:off x="0" y="0"/>
          <a:ext cx="0" cy="0"/>
          <a:chOff x="0" y="0"/>
          <a:chExt cx="0" cy="0"/>
        </a:xfrm>
      </p:grpSpPr>
      <p:pic>
        <p:nvPicPr>
          <p:cNvPr id="418" name="Google Shape;418;p242"/>
          <p:cNvPicPr preferRelativeResize="0"/>
          <p:nvPr/>
        </p:nvPicPr>
        <p:blipFill rotWithShape="1">
          <a:blip r:embed="rId3">
            <a:alphaModFix/>
          </a:blip>
          <a:srcRect b="0" l="0" r="0" t="0"/>
          <a:stretch/>
        </p:blipFill>
        <p:spPr>
          <a:xfrm>
            <a:off x="9745612" y="122566"/>
            <a:ext cx="2216402" cy="1298910"/>
          </a:xfrm>
          <a:prstGeom prst="rect">
            <a:avLst/>
          </a:prstGeom>
          <a:noFill/>
          <a:ln>
            <a:noFill/>
          </a:ln>
        </p:spPr>
      </p:pic>
      <p:sp>
        <p:nvSpPr>
          <p:cNvPr id="419" name="Google Shape;419;p242"/>
          <p:cNvSpPr txBox="1"/>
          <p:nvPr/>
        </p:nvSpPr>
        <p:spPr>
          <a:xfrm>
            <a:off x="3117894" y="2555851"/>
            <a:ext cx="577538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3600" u="none" cap="none" strike="noStrike">
                <a:solidFill>
                  <a:schemeClr val="lt1"/>
                </a:solidFill>
                <a:latin typeface="Arial"/>
                <a:ea typeface="Arial"/>
                <a:cs typeface="Arial"/>
                <a:sym typeface="Arial"/>
              </a:rPr>
              <a:t>INCENDIO HOGAR TODO RIESGO</a:t>
            </a:r>
            <a:endParaRPr b="1" i="0" sz="36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grpSp>
        <p:nvGrpSpPr>
          <p:cNvPr id="424" name="Google Shape;424;p243"/>
          <p:cNvGrpSpPr/>
          <p:nvPr/>
        </p:nvGrpSpPr>
        <p:grpSpPr>
          <a:xfrm>
            <a:off x="0" y="6381300"/>
            <a:ext cx="12192000" cy="476700"/>
            <a:chOff x="0" y="6381400"/>
            <a:chExt cx="12192000" cy="476700"/>
          </a:xfrm>
        </p:grpSpPr>
        <p:sp>
          <p:nvSpPr>
            <p:cNvPr id="425" name="Google Shape;425;p243"/>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6" name="Google Shape;426;p243"/>
            <p:cNvSpPr txBox="1"/>
            <p:nvPr/>
          </p:nvSpPr>
          <p:spPr>
            <a:xfrm>
              <a:off x="10040763" y="6415888"/>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www.lafise.com</a:t>
              </a:r>
              <a:endParaRPr b="0" i="0" sz="1200" u="none" cap="none" strike="noStrike">
                <a:solidFill>
                  <a:srgbClr val="000000"/>
                </a:solidFill>
                <a:latin typeface="Open Sans Light"/>
                <a:ea typeface="Open Sans Light"/>
                <a:cs typeface="Open Sans Light"/>
                <a:sym typeface="Open Sans Light"/>
              </a:endParaRPr>
            </a:p>
          </p:txBody>
        </p:sp>
        <p:sp>
          <p:nvSpPr>
            <p:cNvPr id="427" name="Google Shape;427;p243"/>
            <p:cNvSpPr txBox="1"/>
            <p:nvPr/>
          </p:nvSpPr>
          <p:spPr>
            <a:xfrm>
              <a:off x="1179203" y="6450400"/>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Grupo </a:t>
              </a:r>
              <a:r>
                <a:rPr b="0" i="0" lang="es-ES" sz="1200" u="none" cap="none" strike="noStrike">
                  <a:solidFill>
                    <a:srgbClr val="FFFFFF"/>
                  </a:solidFill>
                  <a:latin typeface="Open Sans SemiBold"/>
                  <a:ea typeface="Open Sans SemiBold"/>
                  <a:cs typeface="Open Sans SemiBold"/>
                  <a:sym typeface="Open Sans SemiBold"/>
                </a:rPr>
                <a:t>LAFISE</a:t>
              </a:r>
              <a:endParaRPr b="0" i="0" sz="1200" u="none" cap="none" strike="noStrike">
                <a:solidFill>
                  <a:srgbClr val="000000"/>
                </a:solidFill>
                <a:latin typeface="Open Sans SemiBold"/>
                <a:ea typeface="Open Sans SemiBold"/>
                <a:cs typeface="Open Sans SemiBold"/>
                <a:sym typeface="Open Sans SemiBold"/>
              </a:endParaRPr>
            </a:p>
          </p:txBody>
        </p:sp>
        <p:pic>
          <p:nvPicPr>
            <p:cNvPr id="428" name="Google Shape;428;p243"/>
            <p:cNvPicPr preferRelativeResize="0"/>
            <p:nvPr/>
          </p:nvPicPr>
          <p:blipFill rotWithShape="1">
            <a:blip r:embed="rId3">
              <a:alphaModFix/>
            </a:blip>
            <a:srcRect b="0" l="0" r="0" t="0"/>
            <a:stretch/>
          </p:blipFill>
          <p:spPr>
            <a:xfrm>
              <a:off x="955027" y="6510335"/>
              <a:ext cx="228750" cy="218826"/>
            </a:xfrm>
            <a:prstGeom prst="rect">
              <a:avLst/>
            </a:prstGeom>
            <a:noFill/>
            <a:ln>
              <a:noFill/>
            </a:ln>
          </p:spPr>
        </p:pic>
      </p:grpSp>
      <p:sp>
        <p:nvSpPr>
          <p:cNvPr id="429" name="Google Shape;429;p243"/>
          <p:cNvSpPr txBox="1"/>
          <p:nvPr/>
        </p:nvSpPr>
        <p:spPr>
          <a:xfrm>
            <a:off x="615837" y="466537"/>
            <a:ext cx="9996743" cy="7202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400" u="sng" cap="none" strike="noStrike">
                <a:solidFill>
                  <a:srgbClr val="3A3838"/>
                </a:solidFill>
                <a:latin typeface="Quattrocento Sans"/>
                <a:ea typeface="Quattrocento Sans"/>
                <a:cs typeface="Quattrocento Sans"/>
                <a:sym typeface="Quattrocento Sans"/>
              </a:rPr>
              <a:t>Incendio Hogar Todo Riesgo: </a:t>
            </a:r>
            <a:endParaRPr/>
          </a:p>
          <a:p>
            <a:pPr indent="0" lvl="0" marL="0" marR="0" rtl="0" algn="l">
              <a:lnSpc>
                <a:spcPct val="100000"/>
              </a:lnSpc>
              <a:spcBef>
                <a:spcPts val="0"/>
              </a:spcBef>
              <a:spcAft>
                <a:spcPts val="0"/>
              </a:spcAft>
              <a:buNone/>
            </a:pPr>
            <a:r>
              <a:rPr b="1" i="0" lang="es-ES" sz="2400" u="none" cap="none" strike="noStrike">
                <a:solidFill>
                  <a:srgbClr val="3A3838"/>
                </a:solidFill>
                <a:latin typeface="Quattrocento Sans"/>
                <a:ea typeface="Quattrocento Sans"/>
                <a:cs typeface="Quattrocento Sans"/>
                <a:sym typeface="Quattrocento Sans"/>
              </a:rPr>
              <a:t>      </a:t>
            </a:r>
            <a:r>
              <a:rPr b="0" i="0" lang="es-ES" sz="2400" u="none" cap="none" strike="noStrike">
                <a:solidFill>
                  <a:srgbClr val="3A3838"/>
                </a:solidFill>
                <a:latin typeface="Quattrocento Sans"/>
                <a:ea typeface="Quattrocento Sans"/>
                <a:cs typeface="Quattrocento Sans"/>
                <a:sym typeface="Quattrocento Sans"/>
              </a:rPr>
              <a:t>Viviendas con valor mayor a $150.000 y antigüedad menor a 15 años</a:t>
            </a:r>
            <a:endParaRPr b="0" i="0" sz="2400" u="none" cap="none" strike="noStrike">
              <a:solidFill>
                <a:srgbClr val="3A3838"/>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8866"/>
              </a:buClr>
              <a:buSzPts val="2000"/>
              <a:buFont typeface="Quattrocento Sans"/>
              <a:buNone/>
            </a:pPr>
            <a:r>
              <a:t/>
            </a:r>
            <a:endParaRPr b="1" i="0" sz="2400" u="none" cap="none" strike="noStrike">
              <a:solidFill>
                <a:srgbClr val="008866"/>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8866"/>
              </a:buClr>
              <a:buSzPts val="2000"/>
              <a:buFont typeface="Quattrocento Sans"/>
              <a:buNone/>
            </a:pPr>
            <a:r>
              <a:t/>
            </a:r>
            <a:endParaRPr b="1" i="0" sz="2400" u="none" cap="none" strike="noStrike">
              <a:solidFill>
                <a:srgbClr val="008866"/>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8866"/>
              </a:buClr>
              <a:buSzPts val="2000"/>
              <a:buFont typeface="Quattrocento Sans"/>
              <a:buNone/>
            </a:pPr>
            <a:r>
              <a:t/>
            </a:r>
            <a:endParaRPr b="1" i="0" sz="2400" u="none" cap="none" strike="noStrike">
              <a:solidFill>
                <a:srgbClr val="008866"/>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1" i="0" lang="es-ES" sz="2400" u="none" cap="none" strike="noStrike">
                <a:solidFill>
                  <a:srgbClr val="1D8862"/>
                </a:solidFill>
                <a:latin typeface="Open Sans"/>
                <a:ea typeface="Open Sans"/>
                <a:cs typeface="Open Sans"/>
                <a:sym typeface="Open Sans"/>
              </a:rPr>
              <a:t>COBERTURAS</a:t>
            </a:r>
            <a:endParaRPr b="1" i="0" sz="2400" u="none" cap="none" strike="noStrike">
              <a:solidFill>
                <a:srgbClr val="1D8862"/>
              </a:solidFill>
              <a:latin typeface="Open Sans"/>
              <a:ea typeface="Open Sans"/>
              <a:cs typeface="Open Sans"/>
              <a:sym typeface="Open Sans"/>
            </a:endParaRPr>
          </a:p>
        </p:txBody>
      </p:sp>
      <p:sp>
        <p:nvSpPr>
          <p:cNvPr id="430" name="Google Shape;430;p243"/>
          <p:cNvSpPr txBox="1"/>
          <p:nvPr/>
        </p:nvSpPr>
        <p:spPr>
          <a:xfrm>
            <a:off x="2707874" y="3259599"/>
            <a:ext cx="9933709"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A: </a:t>
            </a:r>
            <a:r>
              <a:rPr b="0" i="0" lang="es-ES" sz="1800" u="none" cap="none" strike="noStrike">
                <a:solidFill>
                  <a:srgbClr val="000000"/>
                </a:solidFill>
                <a:latin typeface="Arial"/>
                <a:ea typeface="Arial"/>
                <a:cs typeface="Arial"/>
                <a:sym typeface="Arial"/>
              </a:rPr>
              <a:t>Daños a la residencia por Evento No Catastrófico.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B: </a:t>
            </a:r>
            <a:r>
              <a:rPr b="0" i="0" lang="es-ES" sz="1800" u="none" cap="none" strike="noStrike">
                <a:solidFill>
                  <a:srgbClr val="000000"/>
                </a:solidFill>
                <a:latin typeface="Arial"/>
                <a:ea typeface="Arial"/>
                <a:cs typeface="Arial"/>
                <a:sym typeface="Arial"/>
              </a:rPr>
              <a:t>Daños a la residencia por Evento Catastrófico.</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C: </a:t>
            </a:r>
            <a:r>
              <a:rPr b="0" i="0" lang="es-ES" sz="1800" u="none" cap="none" strike="noStrike">
                <a:solidFill>
                  <a:srgbClr val="000000"/>
                </a:solidFill>
                <a:latin typeface="Arial"/>
                <a:ea typeface="Arial"/>
                <a:cs typeface="Arial"/>
                <a:sym typeface="Arial"/>
              </a:rPr>
              <a:t>Daños a la propiedad personal y/o menaje.</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D: </a:t>
            </a:r>
            <a:r>
              <a:rPr b="0" i="0" lang="es-ES" sz="1800" u="none" cap="none" strike="noStrike">
                <a:solidFill>
                  <a:srgbClr val="000000"/>
                </a:solidFill>
                <a:latin typeface="Arial"/>
                <a:ea typeface="Arial"/>
                <a:cs typeface="Arial"/>
                <a:sym typeface="Arial"/>
              </a:rPr>
              <a:t>Robo y Tentativo de robo.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E: </a:t>
            </a:r>
            <a:r>
              <a:rPr b="0" i="0" lang="es-ES" sz="1800" u="none" cap="none" strike="noStrike">
                <a:solidFill>
                  <a:srgbClr val="000000"/>
                </a:solidFill>
                <a:latin typeface="Arial"/>
                <a:ea typeface="Arial"/>
                <a:cs typeface="Arial"/>
                <a:sym typeface="Arial"/>
              </a:rPr>
              <a:t>Rotura de cristales. </a:t>
            </a:r>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F: </a:t>
            </a:r>
            <a:r>
              <a:rPr b="0" i="0" lang="es-ES" sz="1800" u="none" cap="none" strike="noStrike">
                <a:solidFill>
                  <a:srgbClr val="000000"/>
                </a:solidFill>
                <a:latin typeface="Arial"/>
                <a:ea typeface="Arial"/>
                <a:cs typeface="Arial"/>
                <a:sym typeface="Arial"/>
              </a:rPr>
              <a:t>Pérdida de rentas por arrendamiento.</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G: </a:t>
            </a:r>
            <a:r>
              <a:rPr b="0" i="0" lang="es-ES" sz="1800" u="none" cap="none" strike="noStrike">
                <a:solidFill>
                  <a:srgbClr val="000000"/>
                </a:solidFill>
                <a:latin typeface="Arial"/>
                <a:ea typeface="Arial"/>
                <a:cs typeface="Arial"/>
                <a:sym typeface="Arial"/>
              </a:rPr>
              <a:t>Responsabilidad Civil del Hogar.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44"/>
          <p:cNvSpPr txBox="1"/>
          <p:nvPr/>
        </p:nvSpPr>
        <p:spPr>
          <a:xfrm>
            <a:off x="528576" y="316064"/>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436" name="Google Shape;436;p244"/>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7" name="Google Shape;437;p244"/>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438" name="Google Shape;438;p244"/>
          <p:cNvSpPr txBox="1"/>
          <p:nvPr/>
        </p:nvSpPr>
        <p:spPr>
          <a:xfrm>
            <a:off x="528576" y="1036619"/>
            <a:ext cx="8774591"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A: Daños a la residencia por Eventos no Catastróficos</a:t>
            </a:r>
            <a:endParaRPr b="0" i="0" sz="2400" u="none" cap="none" strike="noStrike">
              <a:solidFill>
                <a:srgbClr val="06573C"/>
              </a:solidFill>
              <a:latin typeface="Open Sans SemiBold"/>
              <a:ea typeface="Open Sans SemiBold"/>
              <a:cs typeface="Open Sans SemiBold"/>
              <a:sym typeface="Open Sans SemiBold"/>
            </a:endParaRPr>
          </a:p>
        </p:txBody>
      </p:sp>
      <p:sp>
        <p:nvSpPr>
          <p:cNvPr id="439" name="Google Shape;439;p244"/>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440" name="Google Shape;440;p244"/>
          <p:cNvSpPr/>
          <p:nvPr/>
        </p:nvSpPr>
        <p:spPr>
          <a:xfrm>
            <a:off x="886213" y="2139349"/>
            <a:ext cx="9837205" cy="313932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Indemnizar los daños y perdidas directas sufridas por eventos no catastróficos; incluye residencia y otras estructuras fijas ubicadas en los predios residenciales.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Entre algunos riesgo no cubiertos: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Cuando los daños o pérdidas , se produzcan o sean agravados por actos malintencionados cometidos por parte del Tomador y/o Asegurado.</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Combustión espontánea.</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Edificios caídos, hundidos o desplomados a consecuencia de terrenos mal compactados.</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Daños ocasionados por la humedad ambiente.</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Daños producto de deslizamiento de rellenos en laderas.</a:t>
            </a:r>
            <a:endParaRPr/>
          </a:p>
        </p:txBody>
      </p:sp>
      <p:sp>
        <p:nvSpPr>
          <p:cNvPr id="441" name="Google Shape;441;p244"/>
          <p:cNvSpPr txBox="1"/>
          <p:nvPr/>
        </p:nvSpPr>
        <p:spPr>
          <a:xfrm>
            <a:off x="8049490" y="5129505"/>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Incendio: No aplica deducible.</a:t>
            </a:r>
            <a:endParaRPr/>
          </a:p>
          <a:p>
            <a:pPr indent="0" lvl="0" marL="0" marR="0" rtl="0" algn="just">
              <a:lnSpc>
                <a:spcPct val="100000"/>
              </a:lnSpc>
              <a:spcBef>
                <a:spcPts val="0"/>
              </a:spcBef>
              <a:spcAft>
                <a:spcPts val="0"/>
              </a:spcAft>
              <a:buNone/>
            </a:pPr>
            <a:r>
              <a:rPr b="0" i="0" lang="es-ES" sz="1400" u="none" cap="none" strike="noStrike">
                <a:solidFill>
                  <a:schemeClr val="dk1"/>
                </a:solidFill>
                <a:latin typeface="Arial"/>
                <a:ea typeface="Arial"/>
                <a:cs typeface="Arial"/>
                <a:sym typeface="Arial"/>
              </a:rPr>
              <a:t>Demás eventos: Aplica deducible del 1% de la suma asegurada.</a:t>
            </a:r>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45"/>
          <p:cNvSpPr txBox="1"/>
          <p:nvPr/>
        </p:nvSpPr>
        <p:spPr>
          <a:xfrm>
            <a:off x="528576" y="316064"/>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447" name="Google Shape;447;p245"/>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8" name="Google Shape;448;p245"/>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449" name="Google Shape;449;p245"/>
          <p:cNvSpPr txBox="1"/>
          <p:nvPr/>
        </p:nvSpPr>
        <p:spPr>
          <a:xfrm>
            <a:off x="415159" y="1036262"/>
            <a:ext cx="8774591"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B: Daños a la residencia por Eventos Catastróficos</a:t>
            </a:r>
            <a:endParaRPr b="0" i="0" sz="2400" u="none" cap="none" strike="noStrike">
              <a:solidFill>
                <a:srgbClr val="06573C"/>
              </a:solidFill>
              <a:latin typeface="Open Sans SemiBold"/>
              <a:ea typeface="Open Sans SemiBold"/>
              <a:cs typeface="Open Sans SemiBold"/>
              <a:sym typeface="Open Sans SemiBold"/>
            </a:endParaRPr>
          </a:p>
        </p:txBody>
      </p:sp>
      <p:sp>
        <p:nvSpPr>
          <p:cNvPr id="450" name="Google Shape;450;p245"/>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451" name="Google Shape;451;p245"/>
          <p:cNvSpPr/>
          <p:nvPr/>
        </p:nvSpPr>
        <p:spPr>
          <a:xfrm>
            <a:off x="886213" y="2139349"/>
            <a:ext cx="9837205"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Indemnizar los daños y perdidas directas sufridas por eventos no catastróficos; incluye residencia y otras estructuras fijas ubicadas en los predios residenciales.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Entre algunos riesgo no cubiertos: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Aplican las exclusiones particulares correspondientes a la Cobertura A y Exclusiones Generales expuestas en el artículo 39.</a:t>
            </a:r>
            <a:endParaRPr/>
          </a:p>
        </p:txBody>
      </p:sp>
      <p:sp>
        <p:nvSpPr>
          <p:cNvPr id="452" name="Google Shape;452;p245"/>
          <p:cNvSpPr txBox="1"/>
          <p:nvPr/>
        </p:nvSpPr>
        <p:spPr>
          <a:xfrm>
            <a:off x="7897090" y="4678366"/>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Aplica deducible del 1% del rubro afectado.</a:t>
            </a:r>
            <a:endParaRPr b="0" i="0" sz="14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46"/>
          <p:cNvSpPr txBox="1"/>
          <p:nvPr/>
        </p:nvSpPr>
        <p:spPr>
          <a:xfrm>
            <a:off x="528576" y="316064"/>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458" name="Google Shape;458;p246"/>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9" name="Google Shape;459;p246"/>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460" name="Google Shape;460;p246"/>
          <p:cNvSpPr txBox="1"/>
          <p:nvPr/>
        </p:nvSpPr>
        <p:spPr>
          <a:xfrm>
            <a:off x="35627" y="944700"/>
            <a:ext cx="8774591"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C: Daños a la propiedad personal y /o menaje</a:t>
            </a:r>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p:txBody>
      </p:sp>
      <p:sp>
        <p:nvSpPr>
          <p:cNvPr id="461" name="Google Shape;461;p246"/>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462" name="Google Shape;462;p246"/>
          <p:cNvSpPr/>
          <p:nvPr/>
        </p:nvSpPr>
        <p:spPr>
          <a:xfrm>
            <a:off x="618996" y="1654440"/>
            <a:ext cx="9837205"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Esta cobertura ampara hasta o monto máximo a indemnizar, según se establezca para cada uno de los rubros a continuación:</a:t>
            </a:r>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Para el caso de prendas de vestir, lencería, zapatos, hasta el 10% de la suma asegurada de la presente cobertura B.</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Artículos y obras de arte a ser cubiertas  con un valor unitario superior en colones equivalente a $2000, deberán ser detalladas por el Tomador y / o Asegurado, indicando su valor de compra y / o avalúo certificado por persona o firmas acreditadas.</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Ropa y efectos personales: 10% de la suma asegurada en propiedad personal y / o menaje.</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Bienes para uso profesional: 5% de la suma asegurada en propiedad personal y / o menaje.</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Objetos en jardines , garajes y similares: suma de 500 000 colones.</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Bienes de terceras personas: 5% de la suma asegurada de propiedad personal y / o menaje.</a:t>
            </a:r>
            <a:endParaRPr b="0" i="0" sz="18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La inclusión de esta cobertura, esta condicionada a la adquisión de la cobertura “A y / o B”.</a:t>
            </a:r>
            <a:endParaRPr b="0" i="0" sz="1800" u="none" cap="none" strike="noStrike">
              <a:solidFill>
                <a:srgbClr val="000000"/>
              </a:solidFill>
              <a:latin typeface="Arial"/>
              <a:ea typeface="Arial"/>
              <a:cs typeface="Arial"/>
              <a:sym typeface="Arial"/>
            </a:endParaRPr>
          </a:p>
        </p:txBody>
      </p:sp>
      <p:sp>
        <p:nvSpPr>
          <p:cNvPr id="463" name="Google Shape;463;p246"/>
          <p:cNvSpPr txBox="1"/>
          <p:nvPr/>
        </p:nvSpPr>
        <p:spPr>
          <a:xfrm>
            <a:off x="8201890" y="5624758"/>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Aplica deducible máximo del 1% de la suma asegurada.</a:t>
            </a:r>
            <a:endParaRPr b="0" i="0" sz="14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47"/>
          <p:cNvSpPr txBox="1"/>
          <p:nvPr/>
        </p:nvSpPr>
        <p:spPr>
          <a:xfrm>
            <a:off x="528576" y="316064"/>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469" name="Google Shape;469;p247"/>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0" name="Google Shape;470;p247"/>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471" name="Google Shape;471;p247"/>
          <p:cNvSpPr txBox="1"/>
          <p:nvPr/>
        </p:nvSpPr>
        <p:spPr>
          <a:xfrm>
            <a:off x="528576" y="1032455"/>
            <a:ext cx="8774591"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D: Robo y tentativa de robo</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p:txBody>
      </p:sp>
      <p:sp>
        <p:nvSpPr>
          <p:cNvPr id="472" name="Google Shape;472;p247"/>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473" name="Google Shape;473;p247"/>
          <p:cNvSpPr/>
          <p:nvPr/>
        </p:nvSpPr>
        <p:spPr>
          <a:xfrm>
            <a:off x="528576" y="1816955"/>
            <a:ext cx="11039969" cy="36317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Esta cobertura ampara hasta o monto máximo a indemnizar, según se establezca para cada uno de los rubros a continuación:</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Daños ocasionados al edificio de la residencia asegurada, 5% de la suma asegurada.</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Robo de prendas de vestir, lencería y zapatos, hasta un 10% de la suma asegurada bajo esta cobertura.</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Artículos y obras de arte a ser cubiertas  con un valor unitario superior en colones equivalente a $2,000.00, deberán ser detalladas por el Tomador y / o Asegurado, indicando su valor de compra y / o avalúo certificado por persona o firmas acreditadas.</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Para el caso del robo de discos compactos originales, casetes originales y películas originales, se amparará hasta un máximo de $500.00.</a:t>
            </a:r>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La inclusión de esta cobertura, está condicionada a la adquisión conjunta de las coberturas A y / o B y C.</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474" name="Google Shape;474;p247"/>
          <p:cNvSpPr txBox="1"/>
          <p:nvPr/>
        </p:nvSpPr>
        <p:spPr>
          <a:xfrm>
            <a:off x="8049490" y="5475906"/>
            <a:ext cx="3934692" cy="75731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Aplica deducible máximo del 1% de la suma asegurada en cobertura C.</a:t>
            </a:r>
            <a:endParaRPr b="0" i="0" sz="14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48"/>
          <p:cNvSpPr txBox="1"/>
          <p:nvPr/>
        </p:nvSpPr>
        <p:spPr>
          <a:xfrm>
            <a:off x="528576" y="316064"/>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480" name="Google Shape;480;p248"/>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1" name="Google Shape;481;p248"/>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482" name="Google Shape;482;p248"/>
          <p:cNvSpPr txBox="1"/>
          <p:nvPr/>
        </p:nvSpPr>
        <p:spPr>
          <a:xfrm>
            <a:off x="415159" y="1036262"/>
            <a:ext cx="8774591"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E: Rotura de Cristales</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p:txBody>
      </p:sp>
      <p:sp>
        <p:nvSpPr>
          <p:cNvPr id="483" name="Google Shape;483;p248"/>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484" name="Google Shape;484;p248"/>
          <p:cNvSpPr/>
          <p:nvPr/>
        </p:nvSpPr>
        <p:spPr>
          <a:xfrm>
            <a:off x="528576" y="1723713"/>
            <a:ext cx="11430478" cy="424731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Pérdidas directas, súbitas y accidentales generadas por fractura o rajadura que sufran las partes de la residencia fabricadas de cristal, vidrio o similar (puertas, ventanas, etc.), por riegos diferentes a los cubiertos bajo las coberturas A y B, hasta el valor asegurado para esta cobertura declarada por le Tomador y /o Asegurado.</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La inclusión de esta cobertura, está condicionada a la adquisión conjunta de las coberturas A y / o B.</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Entre algunos riesgo no cubiertos:</a:t>
            </a:r>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Daños ocasionados por el Tomador y / o Asegurado, o quienes convivan con él en la vivienda asegurad o por inquilinos.</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Riesgo bajo la cobertura A Daños a la residencia por eventos no Catastróficos y cobertura B Daños a la residencia por eventos Catastróficos.</a:t>
            </a:r>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5" name="Google Shape;485;p248"/>
          <p:cNvSpPr txBox="1"/>
          <p:nvPr/>
        </p:nvSpPr>
        <p:spPr>
          <a:xfrm>
            <a:off x="7897090" y="5602288"/>
            <a:ext cx="3825561" cy="604547"/>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Aplica deducible máximo del 1% de la suma asegurada.</a:t>
            </a:r>
            <a:endParaRPr b="0" i="0" sz="14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49"/>
          <p:cNvSpPr txBox="1"/>
          <p:nvPr/>
        </p:nvSpPr>
        <p:spPr>
          <a:xfrm>
            <a:off x="528576" y="316064"/>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491" name="Google Shape;491;p249"/>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2" name="Google Shape;492;p249"/>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493" name="Google Shape;493;p249"/>
          <p:cNvSpPr txBox="1"/>
          <p:nvPr/>
        </p:nvSpPr>
        <p:spPr>
          <a:xfrm>
            <a:off x="415159" y="1036262"/>
            <a:ext cx="8774591"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F: Pérdida de rentas por arrendamiento</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p:txBody>
      </p:sp>
      <p:sp>
        <p:nvSpPr>
          <p:cNvPr id="494" name="Google Shape;494;p249"/>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495" name="Google Shape;495;p249"/>
          <p:cNvSpPr/>
          <p:nvPr/>
        </p:nvSpPr>
        <p:spPr>
          <a:xfrm>
            <a:off x="528576" y="1946887"/>
            <a:ext cx="11194075"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Rentas que dejare de percibir provenientes de la residencia arrendada, siempre que dicha pérdida se deba a un siniestro ocurrido a la propiedad asegurada y que el mismo se encuentre amparado por la póliza.</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El monto asegurado deberá corresponder al ingreso anual de las rentas o por arrendamiento de la vivienda asegurada; deberá contar con los respectivos contratos de arrendamiento de la vivienda asegurada. Adicional deberá contar con los respectivos contratos de arrendamiento de la vivienda asegurada.</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Entre algunos riesgo no cubiertos:</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La imposibilidad económica del Tomador y / o Asegurado, para hacer frente al gasto de reconstrucción o reparación del edificio cuyas rentas se amparan.</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La suspensión, terminación  o cancelación de cualquier contrato de arrendamiento.</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Huelgas, paros, disturbios de carácter obrero o motines que interrumpan la reconstrucción o reparación del edificio o edificios cuyas rentas se aseguran.</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La ampliación de mandato o ley de autoridad competente.</a:t>
            </a:r>
            <a:endParaRPr b="0" i="0" sz="1800" u="none" cap="none" strike="noStrike">
              <a:solidFill>
                <a:srgbClr val="000000"/>
              </a:solidFill>
              <a:latin typeface="Arial"/>
              <a:ea typeface="Arial"/>
              <a:cs typeface="Arial"/>
              <a:sym typeface="Arial"/>
            </a:endParaRPr>
          </a:p>
        </p:txBody>
      </p:sp>
      <p:sp>
        <p:nvSpPr>
          <p:cNvPr id="496" name="Google Shape;496;p249"/>
          <p:cNvSpPr txBox="1"/>
          <p:nvPr/>
        </p:nvSpPr>
        <p:spPr>
          <a:xfrm>
            <a:off x="7730836" y="5687467"/>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No aplica deducible.</a:t>
            </a:r>
            <a:endParaRPr b="0" i="0" sz="14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50"/>
          <p:cNvSpPr txBox="1"/>
          <p:nvPr/>
        </p:nvSpPr>
        <p:spPr>
          <a:xfrm>
            <a:off x="528576" y="316064"/>
            <a:ext cx="3894347"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
        <p:nvSpPr>
          <p:cNvPr id="502" name="Google Shape;502;p250"/>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3" name="Google Shape;503;p250"/>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504" name="Google Shape;504;p250"/>
          <p:cNvSpPr txBox="1"/>
          <p:nvPr/>
        </p:nvSpPr>
        <p:spPr>
          <a:xfrm>
            <a:off x="415159" y="1036262"/>
            <a:ext cx="8774591" cy="78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ES" sz="2400" u="none" cap="none" strike="noStrike">
                <a:solidFill>
                  <a:srgbClr val="06573C"/>
                </a:solidFill>
                <a:latin typeface="Open Sans SemiBold"/>
                <a:ea typeface="Open Sans SemiBold"/>
                <a:cs typeface="Open Sans SemiBold"/>
                <a:sym typeface="Open Sans SemiBold"/>
              </a:rPr>
              <a:t>Cobertura G: Responsabilidad Civil Hogar</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a:p>
            <a:pPr indent="0" lvl="0" marL="0" marR="0" rtl="0" algn="ctr">
              <a:lnSpc>
                <a:spcPct val="100000"/>
              </a:lnSpc>
              <a:spcBef>
                <a:spcPts val="0"/>
              </a:spcBef>
              <a:spcAft>
                <a:spcPts val="0"/>
              </a:spcAft>
              <a:buNone/>
            </a:pPr>
            <a:r>
              <a:t/>
            </a:r>
            <a:endParaRPr b="0" i="0" sz="2400" u="none" cap="none" strike="noStrike">
              <a:solidFill>
                <a:srgbClr val="06573C"/>
              </a:solidFill>
              <a:latin typeface="Open Sans SemiBold"/>
              <a:ea typeface="Open Sans SemiBold"/>
              <a:cs typeface="Open Sans SemiBold"/>
              <a:sym typeface="Open Sans SemiBold"/>
            </a:endParaRPr>
          </a:p>
        </p:txBody>
      </p:sp>
      <p:sp>
        <p:nvSpPr>
          <p:cNvPr id="505" name="Google Shape;505;p250"/>
          <p:cNvSpPr txBox="1"/>
          <p:nvPr/>
        </p:nvSpPr>
        <p:spPr>
          <a:xfrm>
            <a:off x="294546" y="6466729"/>
            <a:ext cx="6465483" cy="2833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506" name="Google Shape;506;p250"/>
          <p:cNvSpPr/>
          <p:nvPr/>
        </p:nvSpPr>
        <p:spPr>
          <a:xfrm>
            <a:off x="415159" y="1650497"/>
            <a:ext cx="11307492" cy="480131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Por concepto de RC lesión y / o muerte de terceras personas y / o daños a la propiedad de terceras personas por accidentes causados o producidos en los predios asegurados, siempre y cuando se encuentre dentro de los límites de la propiedad del Tomador y / o Asegurado estipulados en las Condiciones Particulares de este contrato.</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Comprende:</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Daños por los que el Tomador y / o Asegurado sea legalmente responsable incluyendo los interés dejados de percibir sobre el monto de la sentencia desde el inicio de tal demanda.</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Las costas y gastos judiciales relativos al juicio.</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s-ES" sz="1800" u="none" cap="none" strike="noStrike">
                <a:solidFill>
                  <a:schemeClr val="dk1"/>
                </a:solidFill>
                <a:latin typeface="Arial"/>
                <a:ea typeface="Arial"/>
                <a:cs typeface="Arial"/>
                <a:sym typeface="Arial"/>
              </a:rPr>
              <a:t>Los gastos médicos necesarios para la atención de la víctima o víctimas del accidente dentro de los tres años a partir de la fecha de la lesión corporal</a:t>
            </a:r>
            <a:endParaRPr b="0" i="0" sz="18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Si se determina la culpabilidad concurrente entre la víctima y el Tomador y / o Asegurado, </a:t>
            </a:r>
            <a:r>
              <a:rPr b="1" i="0" lang="es-ES" sz="1800" u="none" cap="none" strike="noStrike">
                <a:solidFill>
                  <a:schemeClr val="dk1"/>
                </a:solidFill>
                <a:latin typeface="Arial"/>
                <a:ea typeface="Arial"/>
                <a:cs typeface="Arial"/>
                <a:sym typeface="Arial"/>
              </a:rPr>
              <a:t>SEGUROS LAFISE </a:t>
            </a:r>
            <a:r>
              <a:rPr b="0" i="0" lang="es-ES" sz="1800" u="none" cap="none" strike="noStrike">
                <a:solidFill>
                  <a:schemeClr val="dk1"/>
                </a:solidFill>
                <a:latin typeface="Arial"/>
                <a:ea typeface="Arial"/>
                <a:cs typeface="Arial"/>
                <a:sym typeface="Arial"/>
              </a:rPr>
              <a:t>responderá por la proporción que se fije para el Tomador y / o Asegurado.</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La inclusión de esta cobertura, esta condicionada a la adquisión de la cobertura “A y / o B”.</a:t>
            </a:r>
            <a:endParaRPr b="0" i="0" sz="1800" u="none" cap="none" strike="noStrike">
              <a:solidFill>
                <a:srgbClr val="000000"/>
              </a:solidFill>
              <a:latin typeface="Arial"/>
              <a:ea typeface="Arial"/>
              <a:cs typeface="Arial"/>
              <a:sym typeface="Arial"/>
            </a:endParaRPr>
          </a:p>
        </p:txBody>
      </p:sp>
      <p:sp>
        <p:nvSpPr>
          <p:cNvPr id="507" name="Google Shape;507;p250"/>
          <p:cNvSpPr txBox="1"/>
          <p:nvPr/>
        </p:nvSpPr>
        <p:spPr>
          <a:xfrm>
            <a:off x="7439890" y="573188"/>
            <a:ext cx="3825561" cy="43915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s-ES" sz="1600" u="none" cap="none" strike="noStrike">
                <a:solidFill>
                  <a:srgbClr val="008866"/>
                </a:solidFill>
                <a:latin typeface="Open Sans Light"/>
                <a:ea typeface="Open Sans Light"/>
                <a:cs typeface="Open Sans Light"/>
                <a:sym typeface="Open Sans Light"/>
              </a:rPr>
              <a:t>Deducible</a:t>
            </a:r>
            <a:r>
              <a:rPr b="0" i="0" lang="es-ES" sz="1600" u="none" cap="none" strike="noStrike">
                <a:solidFill>
                  <a:srgbClr val="262626"/>
                </a:solidFill>
                <a:latin typeface="Open Sans Light"/>
                <a:ea typeface="Open Sans Light"/>
                <a:cs typeface="Open Sans Light"/>
                <a:sym typeface="Open Sans Light"/>
              </a:rPr>
              <a:t>: </a:t>
            </a:r>
            <a:r>
              <a:rPr b="0" i="0" lang="es-ES" sz="1400" u="none" cap="none" strike="noStrike">
                <a:solidFill>
                  <a:schemeClr val="dk1"/>
                </a:solidFill>
                <a:latin typeface="Arial"/>
                <a:ea typeface="Arial"/>
                <a:cs typeface="Arial"/>
                <a:sym typeface="Arial"/>
              </a:rPr>
              <a:t>Aplica deducible máximo del 1% de la suma asegurada.</a:t>
            </a:r>
            <a:endParaRPr b="0" i="0" sz="1400" u="none" cap="none" strike="noStrike">
              <a:solidFill>
                <a:schemeClr val="dk1"/>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4"/>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0" name="Google Shape;170;p224"/>
          <p:cNvSpPr txBox="1"/>
          <p:nvPr/>
        </p:nvSpPr>
        <p:spPr>
          <a:xfrm>
            <a:off x="415159" y="275261"/>
            <a:ext cx="9679311" cy="87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s-ES" sz="2000" u="none" cap="none" strike="noStrike">
                <a:solidFill>
                  <a:srgbClr val="1D8862"/>
                </a:solidFill>
                <a:latin typeface="Open Sans"/>
                <a:ea typeface="Open Sans"/>
                <a:cs typeface="Open Sans"/>
                <a:sym typeface="Open Sans"/>
              </a:rPr>
              <a:t>BIENES OBJETO DE SEGURO</a:t>
            </a:r>
            <a:endParaRPr b="1" i="0" sz="1100" u="none" cap="none" strike="noStrike">
              <a:solidFill>
                <a:srgbClr val="000000"/>
              </a:solidFill>
              <a:latin typeface="Arial"/>
              <a:ea typeface="Arial"/>
              <a:cs typeface="Arial"/>
              <a:sym typeface="Arial"/>
            </a:endParaRPr>
          </a:p>
        </p:txBody>
      </p:sp>
      <p:sp>
        <p:nvSpPr>
          <p:cNvPr id="171" name="Google Shape;171;p224"/>
          <p:cNvSpPr txBox="1"/>
          <p:nvPr/>
        </p:nvSpPr>
        <p:spPr>
          <a:xfrm>
            <a:off x="2881291" y="5368757"/>
            <a:ext cx="249827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800" u="none" cap="none" strike="noStrike">
                <a:solidFill>
                  <a:srgbClr val="000000"/>
                </a:solidFill>
                <a:latin typeface="Arial"/>
                <a:ea typeface="Arial"/>
                <a:cs typeface="Arial"/>
                <a:sym typeface="Arial"/>
              </a:rPr>
              <a:t>Propiedad personal y/o menaje</a:t>
            </a:r>
            <a:endParaRPr b="0" i="0" sz="1800" u="none" cap="none" strike="noStrike">
              <a:solidFill>
                <a:srgbClr val="000000"/>
              </a:solidFill>
              <a:latin typeface="Arial"/>
              <a:ea typeface="Arial"/>
              <a:cs typeface="Arial"/>
              <a:sym typeface="Arial"/>
            </a:endParaRPr>
          </a:p>
        </p:txBody>
      </p:sp>
      <p:sp>
        <p:nvSpPr>
          <p:cNvPr id="172" name="Google Shape;172;p224"/>
          <p:cNvSpPr txBox="1"/>
          <p:nvPr/>
        </p:nvSpPr>
        <p:spPr>
          <a:xfrm>
            <a:off x="658585" y="3609949"/>
            <a:ext cx="159475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800" u="none" cap="none" strike="noStrike">
                <a:solidFill>
                  <a:srgbClr val="000000"/>
                </a:solidFill>
                <a:latin typeface="Arial"/>
                <a:ea typeface="Arial"/>
                <a:cs typeface="Arial"/>
                <a:sym typeface="Arial"/>
              </a:rPr>
              <a:t>Viviendas</a:t>
            </a:r>
            <a:endParaRPr b="0" i="0" sz="1800" u="none" cap="none" strike="noStrike">
              <a:solidFill>
                <a:srgbClr val="000000"/>
              </a:solidFill>
              <a:latin typeface="Arial"/>
              <a:ea typeface="Arial"/>
              <a:cs typeface="Arial"/>
              <a:sym typeface="Arial"/>
            </a:endParaRPr>
          </a:p>
        </p:txBody>
      </p:sp>
      <p:sp>
        <p:nvSpPr>
          <p:cNvPr id="173" name="Google Shape;173;p224"/>
          <p:cNvSpPr txBox="1"/>
          <p:nvPr/>
        </p:nvSpPr>
        <p:spPr>
          <a:xfrm>
            <a:off x="8548204" y="3529927"/>
            <a:ext cx="3092532" cy="2585323"/>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0" i="0" lang="es-ES" sz="1800" u="none" cap="none" strike="noStrike">
                <a:solidFill>
                  <a:srgbClr val="000000"/>
                </a:solidFill>
                <a:latin typeface="Arial"/>
                <a:ea typeface="Arial"/>
                <a:cs typeface="Arial"/>
                <a:sym typeface="Arial"/>
              </a:rPr>
              <a:t>Artículos y obras de arte a ser cubiertas con un valor unitario superior en colones equivalente a $2000, deberán ser detallados por el Tomador y/o Asegurado, indicando su valor de compra y/o avalúo certificado por persona o firmas acreditadas.</a:t>
            </a:r>
            <a:endParaRPr b="1" i="0" sz="1600" u="none" cap="none" strike="noStrike">
              <a:solidFill>
                <a:srgbClr val="1D8862"/>
              </a:solidFill>
              <a:latin typeface="Open Sans"/>
              <a:ea typeface="Open Sans"/>
              <a:cs typeface="Open Sans"/>
              <a:sym typeface="Open Sans"/>
            </a:endParaRPr>
          </a:p>
        </p:txBody>
      </p:sp>
      <p:sp>
        <p:nvSpPr>
          <p:cNvPr id="174" name="Google Shape;174;p224"/>
          <p:cNvSpPr txBox="1"/>
          <p:nvPr/>
        </p:nvSpPr>
        <p:spPr>
          <a:xfrm>
            <a:off x="5320042" y="2771434"/>
            <a:ext cx="249827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800" u="none" cap="none" strike="noStrike">
                <a:solidFill>
                  <a:srgbClr val="000000"/>
                </a:solidFill>
                <a:latin typeface="Arial"/>
                <a:ea typeface="Arial"/>
                <a:cs typeface="Arial"/>
                <a:sym typeface="Arial"/>
              </a:rPr>
              <a:t>Objetos de valor especial</a:t>
            </a:r>
            <a:endParaRPr b="0" i="0" sz="1800" u="none" cap="none" strike="noStrike">
              <a:solidFill>
                <a:srgbClr val="000000"/>
              </a:solidFill>
              <a:latin typeface="Arial"/>
              <a:ea typeface="Arial"/>
              <a:cs typeface="Arial"/>
              <a:sym typeface="Arial"/>
            </a:endParaRPr>
          </a:p>
        </p:txBody>
      </p:sp>
      <p:sp>
        <p:nvSpPr>
          <p:cNvPr id="175" name="Google Shape;175;p224"/>
          <p:cNvSpPr txBox="1"/>
          <p:nvPr/>
        </p:nvSpPr>
        <p:spPr>
          <a:xfrm>
            <a:off x="1179203" y="6450300"/>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Grupo </a:t>
            </a:r>
            <a:r>
              <a:rPr b="0" i="0" lang="es-ES" sz="1200" u="none" cap="none" strike="noStrike">
                <a:solidFill>
                  <a:srgbClr val="FFFFFF"/>
                </a:solidFill>
                <a:latin typeface="Open Sans SemiBold"/>
                <a:ea typeface="Open Sans SemiBold"/>
                <a:cs typeface="Open Sans SemiBold"/>
                <a:sym typeface="Open Sans SemiBold"/>
              </a:rPr>
              <a:t>LAFISE</a:t>
            </a:r>
            <a:endParaRPr b="0" i="0" sz="1200" u="none" cap="none" strike="noStrike">
              <a:solidFill>
                <a:srgbClr val="000000"/>
              </a:solidFill>
              <a:latin typeface="Open Sans SemiBold"/>
              <a:ea typeface="Open Sans SemiBold"/>
              <a:cs typeface="Open Sans SemiBold"/>
              <a:sym typeface="Open Sans SemiBold"/>
            </a:endParaRPr>
          </a:p>
        </p:txBody>
      </p:sp>
      <p:pic>
        <p:nvPicPr>
          <p:cNvPr id="176" name="Google Shape;176;p224"/>
          <p:cNvPicPr preferRelativeResize="0"/>
          <p:nvPr/>
        </p:nvPicPr>
        <p:blipFill rotWithShape="1">
          <a:blip r:embed="rId3">
            <a:alphaModFix/>
          </a:blip>
          <a:srcRect b="0" l="0" r="0" t="0"/>
          <a:stretch/>
        </p:blipFill>
        <p:spPr>
          <a:xfrm>
            <a:off x="955027" y="6510235"/>
            <a:ext cx="228750" cy="218826"/>
          </a:xfrm>
          <a:prstGeom prst="rect">
            <a:avLst/>
          </a:prstGeom>
          <a:noFill/>
          <a:ln>
            <a:noFill/>
          </a:ln>
        </p:spPr>
      </p:pic>
      <p:sp>
        <p:nvSpPr>
          <p:cNvPr id="177" name="Google Shape;177;p224"/>
          <p:cNvSpPr txBox="1"/>
          <p:nvPr/>
        </p:nvSpPr>
        <p:spPr>
          <a:xfrm>
            <a:off x="10040763" y="6415788"/>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www.lafise.com</a:t>
            </a:r>
            <a:endParaRPr b="0" i="0" sz="1200" u="none" cap="none" strike="noStrike">
              <a:solidFill>
                <a:srgbClr val="000000"/>
              </a:solidFill>
              <a:latin typeface="Open Sans Light"/>
              <a:ea typeface="Open Sans Light"/>
              <a:cs typeface="Open Sans Light"/>
              <a:sym typeface="Open Sans Light"/>
            </a:endParaRPr>
          </a:p>
        </p:txBody>
      </p:sp>
      <p:pic>
        <p:nvPicPr>
          <p:cNvPr descr="Luxury domestic kitchen with elegant wooden design generated by AI" id="178" name="Google Shape;178;p224"/>
          <p:cNvPicPr preferRelativeResize="0"/>
          <p:nvPr/>
        </p:nvPicPr>
        <p:blipFill rotWithShape="1">
          <a:blip r:embed="rId4">
            <a:alphaModFix/>
          </a:blip>
          <a:srcRect b="0" l="0" r="0" t="0"/>
          <a:stretch/>
        </p:blipFill>
        <p:spPr>
          <a:xfrm>
            <a:off x="2675480" y="3775458"/>
            <a:ext cx="2746504" cy="1570685"/>
          </a:xfrm>
          <a:prstGeom prst="rect">
            <a:avLst/>
          </a:prstGeom>
          <a:noFill/>
          <a:ln>
            <a:noFill/>
          </a:ln>
        </p:spPr>
      </p:pic>
      <p:pic>
        <p:nvPicPr>
          <p:cNvPr descr="Strokes of Inspiration Woman Immersed in Art Museum Paintings" id="179" name="Google Shape;179;p224"/>
          <p:cNvPicPr preferRelativeResize="0"/>
          <p:nvPr/>
        </p:nvPicPr>
        <p:blipFill rotWithShape="1">
          <a:blip r:embed="rId5">
            <a:alphaModFix/>
          </a:blip>
          <a:srcRect b="0" l="0" r="0" t="0"/>
          <a:stretch/>
        </p:blipFill>
        <p:spPr>
          <a:xfrm>
            <a:off x="8548204" y="1312164"/>
            <a:ext cx="3007103" cy="2003134"/>
          </a:xfrm>
          <a:prstGeom prst="rect">
            <a:avLst/>
          </a:prstGeom>
          <a:noFill/>
          <a:ln>
            <a:noFill/>
          </a:ln>
        </p:spPr>
      </p:pic>
      <p:pic>
        <p:nvPicPr>
          <p:cNvPr descr="Multi colored gemstone necklace a fashion elegance generated by AI" id="180" name="Google Shape;180;p224"/>
          <p:cNvPicPr preferRelativeResize="0"/>
          <p:nvPr/>
        </p:nvPicPr>
        <p:blipFill rotWithShape="1">
          <a:blip r:embed="rId6">
            <a:alphaModFix/>
          </a:blip>
          <a:srcRect b="0" l="0" r="0" t="0"/>
          <a:stretch/>
        </p:blipFill>
        <p:spPr>
          <a:xfrm>
            <a:off x="5152057" y="992605"/>
            <a:ext cx="2989637" cy="1709729"/>
          </a:xfrm>
          <a:prstGeom prst="rect">
            <a:avLst/>
          </a:prstGeom>
          <a:noFill/>
          <a:ln>
            <a:noFill/>
          </a:ln>
        </p:spPr>
      </p:pic>
      <p:pic>
        <p:nvPicPr>
          <p:cNvPr descr="Modern House with a sky background AIGenerated" id="181" name="Google Shape;181;p224"/>
          <p:cNvPicPr preferRelativeResize="0"/>
          <p:nvPr/>
        </p:nvPicPr>
        <p:blipFill rotWithShape="1">
          <a:blip r:embed="rId7">
            <a:alphaModFix/>
          </a:blip>
          <a:srcRect b="0" l="0" r="0" t="0"/>
          <a:stretch/>
        </p:blipFill>
        <p:spPr>
          <a:xfrm>
            <a:off x="216921" y="1348129"/>
            <a:ext cx="3696074" cy="2060591"/>
          </a:xfrm>
          <a:prstGeom prst="rect">
            <a:avLst/>
          </a:prstGeom>
          <a:noFill/>
          <a:ln>
            <a:noFill/>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51"/>
          <p:cNvSpPr/>
          <p:nvPr/>
        </p:nvSpPr>
        <p:spPr>
          <a:xfrm>
            <a:off x="0" y="0"/>
            <a:ext cx="12192000" cy="188976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3" name="Google Shape;513;p251"/>
          <p:cNvSpPr txBox="1"/>
          <p:nvPr/>
        </p:nvSpPr>
        <p:spPr>
          <a:xfrm>
            <a:off x="417199" y="273848"/>
            <a:ext cx="9232089" cy="476700"/>
          </a:xfrm>
          <a:prstGeom prst="rect">
            <a:avLst/>
          </a:prstGeom>
          <a:solidFill>
            <a:srgbClr val="0088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3200" u="none" cap="none" strike="noStrike">
                <a:solidFill>
                  <a:schemeClr val="lt1"/>
                </a:solidFill>
                <a:latin typeface="Open Sans"/>
                <a:ea typeface="Open Sans"/>
                <a:cs typeface="Open Sans"/>
                <a:sym typeface="Open Sans"/>
              </a:rPr>
              <a:t>Exclusiones – Responsabilidad Civil Hogar</a:t>
            </a:r>
            <a:endParaRPr b="0" i="0" sz="3200" u="none" cap="none" strike="noStrike">
              <a:solidFill>
                <a:schemeClr val="lt1"/>
              </a:solidFill>
              <a:latin typeface="Open Sans"/>
              <a:ea typeface="Open Sans"/>
              <a:cs typeface="Open Sans"/>
              <a:sym typeface="Open Sans"/>
            </a:endParaRPr>
          </a:p>
        </p:txBody>
      </p:sp>
      <p:sp>
        <p:nvSpPr>
          <p:cNvPr id="514" name="Google Shape;514;p251"/>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5" name="Google Shape;515;p251"/>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516" name="Google Shape;516;p251"/>
          <p:cNvSpPr/>
          <p:nvPr/>
        </p:nvSpPr>
        <p:spPr>
          <a:xfrm>
            <a:off x="690433" y="1232360"/>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7" name="Google Shape;517;p251"/>
          <p:cNvSpPr/>
          <p:nvPr/>
        </p:nvSpPr>
        <p:spPr>
          <a:xfrm>
            <a:off x="3038268" y="1225160"/>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8" name="Google Shape;518;p251"/>
          <p:cNvSpPr/>
          <p:nvPr/>
        </p:nvSpPr>
        <p:spPr>
          <a:xfrm>
            <a:off x="5358743" y="1238166"/>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9" name="Google Shape;519;p251"/>
          <p:cNvSpPr/>
          <p:nvPr/>
        </p:nvSpPr>
        <p:spPr>
          <a:xfrm>
            <a:off x="7679218" y="1212056"/>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520" name="Google Shape;520;p251"/>
          <p:cNvGrpSpPr/>
          <p:nvPr/>
        </p:nvGrpSpPr>
        <p:grpSpPr>
          <a:xfrm>
            <a:off x="634674" y="1855902"/>
            <a:ext cx="2177610" cy="4495808"/>
            <a:chOff x="1457526" y="1923415"/>
            <a:chExt cx="2177610" cy="4495808"/>
          </a:xfrm>
        </p:grpSpPr>
        <p:sp>
          <p:nvSpPr>
            <p:cNvPr id="521" name="Google Shape;521;p251"/>
            <p:cNvSpPr txBox="1"/>
            <p:nvPr/>
          </p:nvSpPr>
          <p:spPr>
            <a:xfrm>
              <a:off x="148909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1</a:t>
              </a:r>
              <a:endParaRPr b="1" i="0" sz="2800" u="none" cap="none" strike="noStrike">
                <a:solidFill>
                  <a:srgbClr val="06573C"/>
                </a:solidFill>
                <a:latin typeface="Calibri"/>
                <a:ea typeface="Calibri"/>
                <a:cs typeface="Calibri"/>
                <a:sym typeface="Calibri"/>
              </a:endParaRPr>
            </a:p>
          </p:txBody>
        </p:sp>
        <p:sp>
          <p:nvSpPr>
            <p:cNvPr id="522" name="Google Shape;522;p251"/>
            <p:cNvSpPr txBox="1"/>
            <p:nvPr/>
          </p:nvSpPr>
          <p:spPr>
            <a:xfrm>
              <a:off x="1457526" y="3780982"/>
              <a:ext cx="2177610" cy="263824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Actos deliberadamente perjudiciales.</a:t>
              </a:r>
              <a:endParaRPr b="0" i="0" sz="1800" u="none" cap="none" strike="noStrike">
                <a:solidFill>
                  <a:srgbClr val="000000"/>
                </a:solidFill>
                <a:latin typeface="Arial"/>
                <a:ea typeface="Arial"/>
                <a:cs typeface="Arial"/>
                <a:sym typeface="Arial"/>
              </a:endParaRPr>
            </a:p>
          </p:txBody>
        </p:sp>
      </p:grpSp>
      <p:grpSp>
        <p:nvGrpSpPr>
          <p:cNvPr id="523" name="Google Shape;523;p251"/>
          <p:cNvGrpSpPr/>
          <p:nvPr/>
        </p:nvGrpSpPr>
        <p:grpSpPr>
          <a:xfrm>
            <a:off x="3039812" y="1825422"/>
            <a:ext cx="2085831" cy="4476973"/>
            <a:chOff x="1489092" y="1892935"/>
            <a:chExt cx="2085831" cy="4476973"/>
          </a:xfrm>
        </p:grpSpPr>
        <p:sp>
          <p:nvSpPr>
            <p:cNvPr id="524" name="Google Shape;524;p251"/>
            <p:cNvSpPr txBox="1"/>
            <p:nvPr/>
          </p:nvSpPr>
          <p:spPr>
            <a:xfrm>
              <a:off x="1489092" y="189293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s-ES" sz="2800" u="none" cap="none" strike="noStrike">
                  <a:solidFill>
                    <a:srgbClr val="06573C"/>
                  </a:solidFill>
                  <a:latin typeface="Open Sans SemiBold"/>
                  <a:ea typeface="Open Sans SemiBold"/>
                  <a:cs typeface="Open Sans SemiBold"/>
                  <a:sym typeface="Open Sans SemiBold"/>
                </a:rPr>
                <a:t>2</a:t>
              </a:r>
              <a:endParaRPr b="1" i="0" sz="2800" u="none" cap="none" strike="noStrike">
                <a:solidFill>
                  <a:srgbClr val="06573C"/>
                </a:solidFill>
                <a:latin typeface="Open Sans SemiBold"/>
                <a:ea typeface="Open Sans SemiBold"/>
                <a:cs typeface="Open Sans SemiBold"/>
                <a:sym typeface="Open Sans SemiBold"/>
              </a:endParaRPr>
            </a:p>
          </p:txBody>
        </p:sp>
        <p:sp>
          <p:nvSpPr>
            <p:cNvPr id="525" name="Google Shape;525;p251"/>
            <p:cNvSpPr txBox="1"/>
            <p:nvPr/>
          </p:nvSpPr>
          <p:spPr>
            <a:xfrm>
              <a:off x="1506781" y="3731667"/>
              <a:ext cx="2068142" cy="263824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Contaminación gradual, paulatina, lenta, progresiva o crónica.</a:t>
              </a:r>
              <a:endParaRPr b="0" i="0" sz="1800" u="none" cap="none" strike="noStrike">
                <a:solidFill>
                  <a:srgbClr val="000000"/>
                </a:solidFill>
                <a:latin typeface="Arial"/>
                <a:ea typeface="Arial"/>
                <a:cs typeface="Arial"/>
                <a:sym typeface="Arial"/>
              </a:endParaRPr>
            </a:p>
            <a:p>
              <a:pPr indent="-228600" lvl="0" marL="342900" marR="0" rtl="0" algn="just">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grpSp>
      <p:grpSp>
        <p:nvGrpSpPr>
          <p:cNvPr id="526" name="Google Shape;526;p251"/>
          <p:cNvGrpSpPr/>
          <p:nvPr/>
        </p:nvGrpSpPr>
        <p:grpSpPr>
          <a:xfrm>
            <a:off x="5294819" y="1825422"/>
            <a:ext cx="2066838" cy="3452000"/>
            <a:chOff x="1489092" y="1923415"/>
            <a:chExt cx="2066838" cy="3452000"/>
          </a:xfrm>
        </p:grpSpPr>
        <p:sp>
          <p:nvSpPr>
            <p:cNvPr id="527" name="Google Shape;527;p251"/>
            <p:cNvSpPr txBox="1"/>
            <p:nvPr/>
          </p:nvSpPr>
          <p:spPr>
            <a:xfrm>
              <a:off x="148909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3</a:t>
              </a:r>
              <a:endParaRPr b="1" i="0" sz="2800" u="none" cap="none" strike="noStrike">
                <a:solidFill>
                  <a:srgbClr val="06573C"/>
                </a:solidFill>
                <a:latin typeface="Open Sans SemiBold"/>
                <a:ea typeface="Open Sans SemiBold"/>
                <a:cs typeface="Open Sans SemiBold"/>
                <a:sym typeface="Open Sans SemiBold"/>
              </a:endParaRPr>
            </a:p>
          </p:txBody>
        </p:sp>
        <p:sp>
          <p:nvSpPr>
            <p:cNvPr id="528" name="Google Shape;528;p251"/>
            <p:cNvSpPr txBox="1"/>
            <p:nvPr/>
          </p:nvSpPr>
          <p:spPr>
            <a:xfrm>
              <a:off x="1680747" y="2737174"/>
              <a:ext cx="1875183" cy="263824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Responsabilidad asumida voluntariamente  por le Asegurado por medio de contrato o convenio escrito u oral, si éstos amplían el alcance de la ley o de esta póliza.</a:t>
              </a:r>
              <a:endParaRPr b="0" i="0" sz="1800" u="none" cap="none" strike="noStrike">
                <a:solidFill>
                  <a:srgbClr val="000000"/>
                </a:solidFill>
                <a:latin typeface="Arial"/>
                <a:ea typeface="Arial"/>
                <a:cs typeface="Arial"/>
                <a:sym typeface="Arial"/>
              </a:endParaRPr>
            </a:p>
          </p:txBody>
        </p:sp>
      </p:grpSp>
      <p:grpSp>
        <p:nvGrpSpPr>
          <p:cNvPr id="529" name="Google Shape;529;p251"/>
          <p:cNvGrpSpPr/>
          <p:nvPr/>
        </p:nvGrpSpPr>
        <p:grpSpPr>
          <a:xfrm>
            <a:off x="7616878" y="1825422"/>
            <a:ext cx="1969500" cy="4728470"/>
            <a:chOff x="1427562" y="1923415"/>
            <a:chExt cx="1969500" cy="4728470"/>
          </a:xfrm>
        </p:grpSpPr>
        <p:sp>
          <p:nvSpPr>
            <p:cNvPr id="530" name="Google Shape;530;p251"/>
            <p:cNvSpPr txBox="1"/>
            <p:nvPr/>
          </p:nvSpPr>
          <p:spPr>
            <a:xfrm>
              <a:off x="1427562" y="1923415"/>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s-ES" sz="2800" u="none" cap="none" strike="noStrike">
                  <a:solidFill>
                    <a:srgbClr val="06573C"/>
                  </a:solidFill>
                  <a:latin typeface="Open Sans SemiBold"/>
                  <a:ea typeface="Open Sans SemiBold"/>
                  <a:cs typeface="Open Sans SemiBold"/>
                  <a:sym typeface="Open Sans SemiBold"/>
                </a:rPr>
                <a:t>4</a:t>
              </a:r>
              <a:endParaRPr b="1" i="0" sz="2800" u="none" cap="none" strike="noStrike">
                <a:solidFill>
                  <a:srgbClr val="06573C"/>
                </a:solidFill>
                <a:latin typeface="Open Sans SemiBold"/>
                <a:ea typeface="Open Sans SemiBold"/>
                <a:cs typeface="Open Sans SemiBold"/>
                <a:sym typeface="Open Sans SemiBold"/>
              </a:endParaRPr>
            </a:p>
          </p:txBody>
        </p:sp>
        <p:sp>
          <p:nvSpPr>
            <p:cNvPr id="531" name="Google Shape;531;p251"/>
            <p:cNvSpPr txBox="1"/>
            <p:nvPr/>
          </p:nvSpPr>
          <p:spPr>
            <a:xfrm>
              <a:off x="1660269" y="4013644"/>
              <a:ext cx="1609985" cy="263824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Eventos de la naturaleza.</a:t>
              </a:r>
              <a:endParaRPr b="0" i="0" sz="1800" u="none" cap="none" strike="noStrike">
                <a:solidFill>
                  <a:srgbClr val="000000"/>
                </a:solidFill>
                <a:latin typeface="Arial"/>
                <a:ea typeface="Arial"/>
                <a:cs typeface="Arial"/>
                <a:sym typeface="Arial"/>
              </a:endParaRPr>
            </a:p>
          </p:txBody>
        </p:sp>
      </p:grpSp>
      <p:grpSp>
        <p:nvGrpSpPr>
          <p:cNvPr id="532" name="Google Shape;532;p251"/>
          <p:cNvGrpSpPr/>
          <p:nvPr/>
        </p:nvGrpSpPr>
        <p:grpSpPr>
          <a:xfrm>
            <a:off x="9926219" y="1764634"/>
            <a:ext cx="1969500" cy="4209886"/>
            <a:chOff x="1531824" y="1909222"/>
            <a:chExt cx="1969500" cy="4209886"/>
          </a:xfrm>
        </p:grpSpPr>
        <p:sp>
          <p:nvSpPr>
            <p:cNvPr id="533" name="Google Shape;533;p251"/>
            <p:cNvSpPr txBox="1"/>
            <p:nvPr/>
          </p:nvSpPr>
          <p:spPr>
            <a:xfrm>
              <a:off x="1531824" y="1909222"/>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2800" u="none" cap="none" strike="noStrike">
                <a:solidFill>
                  <a:srgbClr val="06573C"/>
                </a:solidFill>
                <a:latin typeface="Calibri"/>
                <a:ea typeface="Calibri"/>
                <a:cs typeface="Calibri"/>
                <a:sym typeface="Calibri"/>
              </a:endParaRPr>
            </a:p>
          </p:txBody>
        </p:sp>
        <p:sp>
          <p:nvSpPr>
            <p:cNvPr id="534" name="Google Shape;534;p251"/>
            <p:cNvSpPr txBox="1"/>
            <p:nvPr/>
          </p:nvSpPr>
          <p:spPr>
            <a:xfrm>
              <a:off x="1668849" y="3480867"/>
              <a:ext cx="1832475" cy="263824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Responsabilidad Civil Contractual.</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Reclamaciones y Demandas provenientes del Exterior.</a:t>
              </a:r>
              <a:endParaRPr/>
            </a:p>
            <a:p>
              <a:pPr indent="0" lvl="0" marL="0" marR="0" rtl="0" algn="just">
                <a:lnSpc>
                  <a:spcPct val="100000"/>
                </a:lnSpc>
                <a:spcBef>
                  <a:spcPts val="0"/>
                </a:spcBef>
                <a:spcAft>
                  <a:spcPts val="0"/>
                </a:spcAft>
                <a:buNone/>
              </a:pPr>
              <a:r>
                <a:t/>
              </a:r>
              <a:endParaRPr b="0" i="0" sz="1600" u="none" cap="none" strike="noStrike">
                <a:solidFill>
                  <a:srgbClr val="262626"/>
                </a:solidFill>
                <a:latin typeface="Arial"/>
                <a:ea typeface="Arial"/>
                <a:cs typeface="Arial"/>
                <a:sym typeface="Arial"/>
              </a:endParaRPr>
            </a:p>
          </p:txBody>
        </p:sp>
      </p:grpSp>
      <p:cxnSp>
        <p:nvCxnSpPr>
          <p:cNvPr id="535" name="Google Shape;535;p251"/>
          <p:cNvCxnSpPr/>
          <p:nvPr/>
        </p:nvCxnSpPr>
        <p:spPr>
          <a:xfrm>
            <a:off x="2848352" y="3379495"/>
            <a:ext cx="0" cy="3001905"/>
          </a:xfrm>
          <a:prstGeom prst="straightConnector1">
            <a:avLst/>
          </a:prstGeom>
          <a:noFill/>
          <a:ln cap="flat" cmpd="sng" w="9525">
            <a:solidFill>
              <a:srgbClr val="1DB577"/>
            </a:solidFill>
            <a:prstDash val="lgDash"/>
            <a:round/>
            <a:headEnd len="sm" w="sm" type="none"/>
            <a:tailEnd len="sm" w="sm" type="none"/>
          </a:ln>
        </p:spPr>
      </p:cxnSp>
      <p:cxnSp>
        <p:nvCxnSpPr>
          <p:cNvPr id="536" name="Google Shape;536;p251"/>
          <p:cNvCxnSpPr/>
          <p:nvPr/>
        </p:nvCxnSpPr>
        <p:spPr>
          <a:xfrm>
            <a:off x="5252358" y="3398381"/>
            <a:ext cx="0" cy="3001905"/>
          </a:xfrm>
          <a:prstGeom prst="straightConnector1">
            <a:avLst/>
          </a:prstGeom>
          <a:noFill/>
          <a:ln cap="flat" cmpd="sng" w="9525">
            <a:solidFill>
              <a:srgbClr val="1DB577"/>
            </a:solidFill>
            <a:prstDash val="lgDash"/>
            <a:round/>
            <a:headEnd len="sm" w="sm" type="none"/>
            <a:tailEnd len="sm" w="sm" type="none"/>
          </a:ln>
        </p:spPr>
      </p:cxnSp>
      <p:cxnSp>
        <p:nvCxnSpPr>
          <p:cNvPr id="537" name="Google Shape;537;p251"/>
          <p:cNvCxnSpPr/>
          <p:nvPr/>
        </p:nvCxnSpPr>
        <p:spPr>
          <a:xfrm>
            <a:off x="7590244" y="3449906"/>
            <a:ext cx="0" cy="3001905"/>
          </a:xfrm>
          <a:prstGeom prst="straightConnector1">
            <a:avLst/>
          </a:prstGeom>
          <a:noFill/>
          <a:ln cap="flat" cmpd="sng" w="9525">
            <a:solidFill>
              <a:srgbClr val="1DB577"/>
            </a:solidFill>
            <a:prstDash val="lgDash"/>
            <a:round/>
            <a:headEnd len="sm" w="sm" type="none"/>
            <a:tailEnd len="sm" w="sm" type="none"/>
          </a:ln>
        </p:spPr>
      </p:cxnSp>
      <p:cxnSp>
        <p:nvCxnSpPr>
          <p:cNvPr id="538" name="Google Shape;538;p251"/>
          <p:cNvCxnSpPr/>
          <p:nvPr/>
        </p:nvCxnSpPr>
        <p:spPr>
          <a:xfrm>
            <a:off x="9649288" y="3382874"/>
            <a:ext cx="0" cy="3001905"/>
          </a:xfrm>
          <a:prstGeom prst="straightConnector1">
            <a:avLst/>
          </a:prstGeom>
          <a:noFill/>
          <a:ln cap="flat" cmpd="sng" w="9525">
            <a:solidFill>
              <a:srgbClr val="1DB577"/>
            </a:solidFill>
            <a:prstDash val="lgDash"/>
            <a:round/>
            <a:headEnd len="sm" w="sm" type="none"/>
            <a:tailEnd len="sm" w="sm" type="none"/>
          </a:ln>
        </p:spPr>
      </p:cxnSp>
      <p:sp>
        <p:nvSpPr>
          <p:cNvPr id="539" name="Google Shape;539;p251"/>
          <p:cNvSpPr txBox="1"/>
          <p:nvPr/>
        </p:nvSpPr>
        <p:spPr>
          <a:xfrm>
            <a:off x="294546" y="6450400"/>
            <a:ext cx="6710411"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540" name="Google Shape;540;p251"/>
          <p:cNvSpPr/>
          <p:nvPr/>
        </p:nvSpPr>
        <p:spPr>
          <a:xfrm>
            <a:off x="9935609" y="1100908"/>
            <a:ext cx="1950720" cy="19354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400" u="none" cap="none" strike="noStrike">
                <a:solidFill>
                  <a:schemeClr val="lt1"/>
                </a:solidFill>
                <a:latin typeface="Arial"/>
                <a:ea typeface="Arial"/>
                <a:cs typeface="Arial"/>
                <a:sym typeface="Arial"/>
              </a:rPr>
              <a:t>5</a:t>
            </a:r>
            <a:endParaRPr b="0" i="0" sz="1400" u="none" cap="none" strike="noStrike">
              <a:solidFill>
                <a:schemeClr val="lt1"/>
              </a:solidFill>
              <a:latin typeface="Arial"/>
              <a:ea typeface="Arial"/>
              <a:cs typeface="Arial"/>
              <a:sym typeface="Arial"/>
            </a:endParaRPr>
          </a:p>
        </p:txBody>
      </p:sp>
      <p:sp>
        <p:nvSpPr>
          <p:cNvPr id="541" name="Google Shape;541;p251"/>
          <p:cNvSpPr txBox="1"/>
          <p:nvPr/>
        </p:nvSpPr>
        <p:spPr>
          <a:xfrm>
            <a:off x="9931376" y="1764634"/>
            <a:ext cx="1969500" cy="78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800" u="none" cap="none" strike="noStrike">
                <a:solidFill>
                  <a:srgbClr val="06573C"/>
                </a:solidFill>
                <a:latin typeface="Open Sans SemiBold"/>
                <a:ea typeface="Open Sans SemiBold"/>
                <a:cs typeface="Open Sans SemiBold"/>
                <a:sym typeface="Open Sans SemiBold"/>
              </a:rPr>
              <a:t>5</a:t>
            </a:r>
            <a:endParaRPr b="1" i="0" sz="2800" u="none" cap="none" strike="noStrike">
              <a:solidFill>
                <a:srgbClr val="06573C"/>
              </a:solidFill>
              <a:latin typeface="Open Sans SemiBold"/>
              <a:ea typeface="Open Sans SemiBold"/>
              <a:cs typeface="Open Sans SemiBold"/>
              <a:sym typeface="Open Sans SemiBold"/>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300"/>
                                        <p:tgtEl>
                                          <p:spTgt spid="520"/>
                                        </p:tgtEl>
                                      </p:cBhvr>
                                    </p:animEffec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300"/>
                                        <p:tgtEl>
                                          <p:spTgt spid="523"/>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300"/>
                                        <p:tgtEl>
                                          <p:spTgt spid="526"/>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300"/>
                                        <p:tgtEl>
                                          <p:spTgt spid="529"/>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3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grpSp>
        <p:nvGrpSpPr>
          <p:cNvPr id="546" name="Google Shape;546;p252"/>
          <p:cNvGrpSpPr/>
          <p:nvPr/>
        </p:nvGrpSpPr>
        <p:grpSpPr>
          <a:xfrm>
            <a:off x="0" y="6381300"/>
            <a:ext cx="12192000" cy="476700"/>
            <a:chOff x="0" y="6381400"/>
            <a:chExt cx="12192000" cy="476700"/>
          </a:xfrm>
        </p:grpSpPr>
        <p:sp>
          <p:nvSpPr>
            <p:cNvPr id="547" name="Google Shape;547;p252"/>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8" name="Google Shape;548;p252"/>
            <p:cNvSpPr txBox="1"/>
            <p:nvPr/>
          </p:nvSpPr>
          <p:spPr>
            <a:xfrm>
              <a:off x="10040763" y="6415888"/>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www.lafise.com</a:t>
              </a:r>
              <a:endParaRPr b="0" i="0" sz="1200" u="none" cap="none" strike="noStrike">
                <a:solidFill>
                  <a:srgbClr val="000000"/>
                </a:solidFill>
                <a:latin typeface="Open Sans Light"/>
                <a:ea typeface="Open Sans Light"/>
                <a:cs typeface="Open Sans Light"/>
                <a:sym typeface="Open Sans Light"/>
              </a:endParaRPr>
            </a:p>
          </p:txBody>
        </p:sp>
        <p:sp>
          <p:nvSpPr>
            <p:cNvPr id="549" name="Google Shape;549;p252"/>
            <p:cNvSpPr txBox="1"/>
            <p:nvPr/>
          </p:nvSpPr>
          <p:spPr>
            <a:xfrm>
              <a:off x="1179203" y="6450400"/>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Grupo </a:t>
              </a:r>
              <a:r>
                <a:rPr b="0" i="0" lang="es-ES" sz="1200" u="none" cap="none" strike="noStrike">
                  <a:solidFill>
                    <a:srgbClr val="FFFFFF"/>
                  </a:solidFill>
                  <a:latin typeface="Open Sans SemiBold"/>
                  <a:ea typeface="Open Sans SemiBold"/>
                  <a:cs typeface="Open Sans SemiBold"/>
                  <a:sym typeface="Open Sans SemiBold"/>
                </a:rPr>
                <a:t>LAFISE</a:t>
              </a:r>
              <a:endParaRPr b="0" i="0" sz="1200" u="none" cap="none" strike="noStrike">
                <a:solidFill>
                  <a:srgbClr val="000000"/>
                </a:solidFill>
                <a:latin typeface="Open Sans SemiBold"/>
                <a:ea typeface="Open Sans SemiBold"/>
                <a:cs typeface="Open Sans SemiBold"/>
                <a:sym typeface="Open Sans SemiBold"/>
              </a:endParaRPr>
            </a:p>
          </p:txBody>
        </p:sp>
        <p:pic>
          <p:nvPicPr>
            <p:cNvPr id="550" name="Google Shape;550;p252"/>
            <p:cNvPicPr preferRelativeResize="0"/>
            <p:nvPr/>
          </p:nvPicPr>
          <p:blipFill rotWithShape="1">
            <a:blip r:embed="rId3">
              <a:alphaModFix/>
            </a:blip>
            <a:srcRect b="0" l="0" r="0" t="0"/>
            <a:stretch/>
          </p:blipFill>
          <p:spPr>
            <a:xfrm>
              <a:off x="955027" y="6510335"/>
              <a:ext cx="228750" cy="218826"/>
            </a:xfrm>
            <a:prstGeom prst="rect">
              <a:avLst/>
            </a:prstGeom>
            <a:noFill/>
            <a:ln>
              <a:noFill/>
            </a:ln>
          </p:spPr>
        </p:pic>
      </p:grpSp>
      <p:sp>
        <p:nvSpPr>
          <p:cNvPr id="551" name="Google Shape;551;p252"/>
          <p:cNvSpPr txBox="1"/>
          <p:nvPr/>
        </p:nvSpPr>
        <p:spPr>
          <a:xfrm>
            <a:off x="0" y="971616"/>
            <a:ext cx="12192000" cy="5262979"/>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0" i="0" lang="es-ES" sz="1800" u="none" cap="none" strike="noStrike">
                <a:solidFill>
                  <a:srgbClr val="000000"/>
                </a:solidFill>
                <a:latin typeface="Arial"/>
                <a:ea typeface="Arial"/>
                <a:cs typeface="Arial"/>
                <a:sym typeface="Arial"/>
              </a:rPr>
              <a:t>Las coberturas especiales funcionan como una ampliación a las coberturas básicas A y B.</a:t>
            </a:r>
            <a:endParaRPr/>
          </a:p>
          <a:p>
            <a:pPr indent="-171450" lvl="0" marL="285750" marR="0" rtl="0" algn="just">
              <a:lnSpc>
                <a:spcPct val="90000"/>
              </a:lnSpc>
              <a:spcBef>
                <a:spcPts val="100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None/>
            </a:pPr>
            <a:r>
              <a:rPr b="1" i="0" lang="es-ES" sz="1800" u="none" cap="none" strike="noStrike">
                <a:solidFill>
                  <a:srgbClr val="000000"/>
                </a:solidFill>
                <a:latin typeface="Arial"/>
                <a:ea typeface="Arial"/>
                <a:cs typeface="Arial"/>
                <a:sym typeface="Arial"/>
              </a:rPr>
              <a:t>Gastos de Alquiler. </a:t>
            </a:r>
            <a:r>
              <a:rPr b="0" i="0" lang="es-ES" sz="1800" u="none" cap="none" strike="noStrike">
                <a:solidFill>
                  <a:srgbClr val="000000"/>
                </a:solidFill>
                <a:latin typeface="Arial"/>
                <a:ea typeface="Arial"/>
                <a:cs typeface="Arial"/>
                <a:sym typeface="Arial"/>
              </a:rPr>
              <a:t>SEGUROS LAFISE, cubrirá aquellos gastos generados al Tomador y/o Asegurado, por el alquiler de una residencia hasta un máximo del 1% sobre la suma asegurada para vivienda, calculado mensualmente y por un período máximo de 6 (seis) meses. </a:t>
            </a:r>
            <a:endParaRPr/>
          </a:p>
          <a:p>
            <a:pPr indent="0" lvl="0" marL="0" marR="0" rtl="0" algn="just">
              <a:lnSpc>
                <a:spcPct val="90000"/>
              </a:lnSpc>
              <a:spcBef>
                <a:spcPts val="1000"/>
              </a:spcBef>
              <a:spcAft>
                <a:spcPts val="0"/>
              </a:spcAft>
              <a:buNone/>
            </a:pPr>
            <a:r>
              <a:rPr b="1" i="0" lang="es-ES" sz="1800" u="none" cap="none" strike="noStrike">
                <a:solidFill>
                  <a:srgbClr val="000000"/>
                </a:solidFill>
                <a:latin typeface="Arial"/>
                <a:ea typeface="Arial"/>
                <a:cs typeface="Arial"/>
                <a:sym typeface="Arial"/>
              </a:rPr>
              <a:t>Asistencia en el Hogar.</a:t>
            </a:r>
            <a:r>
              <a:rPr b="0" i="0" lang="es-ES" sz="1800" u="none" cap="none" strike="noStrike">
                <a:solidFill>
                  <a:srgbClr val="000000"/>
                </a:solidFill>
                <a:latin typeface="Arial"/>
                <a:ea typeface="Arial"/>
                <a:cs typeface="Arial"/>
                <a:sym typeface="Arial"/>
              </a:rPr>
              <a:t> Esta cobertura, se otorgara gratuita y automáticamente los beneficios/servicios y límites, se encuentran definidos en el Anexo No. I “Asistencia en el Hogar”, el cual forma parte integrante de estas Condiciones Generales. </a:t>
            </a:r>
            <a:endParaRPr/>
          </a:p>
          <a:p>
            <a:pPr indent="0" lvl="0" marL="0" marR="0" rtl="0" algn="just">
              <a:lnSpc>
                <a:spcPct val="90000"/>
              </a:lnSpc>
              <a:spcBef>
                <a:spcPts val="1000"/>
              </a:spcBef>
              <a:spcAft>
                <a:spcPts val="0"/>
              </a:spcAft>
              <a:buNone/>
            </a:pPr>
            <a:r>
              <a:rPr b="1" i="0" lang="es-ES" sz="1800" u="none" cap="none" strike="noStrike">
                <a:solidFill>
                  <a:srgbClr val="000000"/>
                </a:solidFill>
                <a:latin typeface="Arial"/>
                <a:ea typeface="Arial"/>
                <a:cs typeface="Arial"/>
                <a:sym typeface="Arial"/>
              </a:rPr>
              <a:t>Remoción de Escombros. </a:t>
            </a:r>
            <a:r>
              <a:rPr b="0" i="0" lang="es-ES" sz="1800" u="none" cap="none" strike="noStrike">
                <a:solidFill>
                  <a:srgbClr val="000000"/>
                </a:solidFill>
                <a:latin typeface="Arial"/>
                <a:ea typeface="Arial"/>
                <a:cs typeface="Arial"/>
                <a:sym typeface="Arial"/>
              </a:rPr>
              <a:t>El monto máximo a amparar bajo la cobertura especial por concepto de gastos de remoción de escombros, será de un 5% del valor asegurado en la cobertura afectada.</a:t>
            </a:r>
            <a:endParaRPr/>
          </a:p>
          <a:p>
            <a:pPr indent="-171450" lvl="0" marL="285750" marR="0" rtl="0" algn="just">
              <a:lnSpc>
                <a:spcPct val="90000"/>
              </a:lnSpc>
              <a:spcBef>
                <a:spcPts val="100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90000"/>
              </a:lnSpc>
              <a:spcBef>
                <a:spcPts val="100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Esta cobertura cubre los gastos necesarios para remover – limpiar de los predios asegurados:</a:t>
            </a:r>
            <a:endParaRPr b="0" i="0" sz="1800" u="none" cap="none" strike="noStrike">
              <a:solidFill>
                <a:srgbClr val="000000"/>
              </a:solidFill>
              <a:latin typeface="Arial"/>
              <a:ea typeface="Arial"/>
              <a:cs typeface="Arial"/>
              <a:sym typeface="Arial"/>
            </a:endParaRPr>
          </a:p>
          <a:p>
            <a:pPr indent="-285750" lvl="8" marL="285750" marR="0" rtl="0" algn="just">
              <a:lnSpc>
                <a:spcPct val="90000"/>
              </a:lnSpc>
              <a:spcBef>
                <a:spcPts val="100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Los escombros  a consecuencia de destrucciones o daños cubiertos por la póliza.</a:t>
            </a:r>
            <a:endParaRPr/>
          </a:p>
          <a:p>
            <a:pPr indent="-285750" lvl="0" marL="285750" marR="0" rtl="0" algn="just">
              <a:lnSpc>
                <a:spcPct val="90000"/>
              </a:lnSpc>
              <a:spcBef>
                <a:spcPts val="100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Los materiales que hubieran anegados los predios asegurados producto de un deslizamiento y / o inundación.</a:t>
            </a:r>
            <a:endParaRPr/>
          </a:p>
          <a:p>
            <a:pPr indent="-285750" lvl="0" marL="285750" marR="0" rtl="0" algn="just">
              <a:lnSpc>
                <a:spcPct val="90000"/>
              </a:lnSpc>
              <a:spcBef>
                <a:spcPts val="100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La ceniza, polvo o partículas  que hubieran causado una pérdida indemnizable al amparo de la póliza.</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52" name="Google Shape;552;p252"/>
          <p:cNvSpPr txBox="1"/>
          <p:nvPr/>
        </p:nvSpPr>
        <p:spPr>
          <a:xfrm>
            <a:off x="477292" y="272573"/>
            <a:ext cx="10758600" cy="91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rgbClr val="1D8862"/>
                </a:solidFill>
                <a:latin typeface="Open Sans"/>
                <a:ea typeface="Open Sans"/>
                <a:cs typeface="Open Sans"/>
                <a:sym typeface="Open Sans"/>
              </a:rPr>
              <a:t>COBERTURAS ESPECIALES</a:t>
            </a:r>
            <a:endParaRPr b="1" i="0" sz="2800" u="none" cap="none" strike="noStrike">
              <a:solidFill>
                <a:srgbClr val="1D8862"/>
              </a:solidFill>
              <a:latin typeface="Open Sans"/>
              <a:ea typeface="Open Sans"/>
              <a:cs typeface="Open Sans"/>
              <a:sym typeface="Open Sans"/>
            </a:endParaRPr>
          </a:p>
          <a:p>
            <a:pPr indent="0" lvl="0" marL="0" marR="0" rtl="0" algn="l">
              <a:lnSpc>
                <a:spcPct val="100000"/>
              </a:lnSpc>
              <a:spcBef>
                <a:spcPts val="0"/>
              </a:spcBef>
              <a:spcAft>
                <a:spcPts val="0"/>
              </a:spcAft>
              <a:buClr>
                <a:srgbClr val="3A3838"/>
              </a:buClr>
              <a:buSzPts val="2000"/>
              <a:buFont typeface="Quattrocento Sans"/>
              <a:buNone/>
            </a:pPr>
            <a:r>
              <a:rPr b="0" i="0" lang="es-ES" sz="2800" u="none" cap="none" strike="noStrike">
                <a:solidFill>
                  <a:srgbClr val="3A3838"/>
                </a:solidFill>
                <a:latin typeface="Quattrocento Sans"/>
                <a:ea typeface="Quattrocento Sans"/>
                <a:cs typeface="Quattrocento Sans"/>
                <a:sym typeface="Quattrocento Sans"/>
              </a:rPr>
              <a:t>   </a:t>
            </a:r>
            <a:endParaRPr b="1" i="0" sz="2800" u="none" cap="none" strike="noStrike">
              <a:solidFill>
                <a:srgbClr val="008866"/>
              </a:solidFill>
              <a:latin typeface="Quattrocento Sans"/>
              <a:ea typeface="Quattrocento Sans"/>
              <a:cs typeface="Quattrocento Sans"/>
              <a:sym typeface="Quattrocen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grpSp>
        <p:nvGrpSpPr>
          <p:cNvPr id="557" name="Google Shape;557;g2c6476ccc4d_0_0"/>
          <p:cNvGrpSpPr/>
          <p:nvPr/>
        </p:nvGrpSpPr>
        <p:grpSpPr>
          <a:xfrm>
            <a:off x="0" y="6381300"/>
            <a:ext cx="12192000" cy="476700"/>
            <a:chOff x="0" y="6381400"/>
            <a:chExt cx="12192000" cy="476700"/>
          </a:xfrm>
        </p:grpSpPr>
        <p:sp>
          <p:nvSpPr>
            <p:cNvPr id="558" name="Google Shape;558;g2c6476ccc4d_0_0"/>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9" name="Google Shape;559;g2c6476ccc4d_0_0"/>
            <p:cNvSpPr txBox="1"/>
            <p:nvPr/>
          </p:nvSpPr>
          <p:spPr>
            <a:xfrm>
              <a:off x="10040763" y="6415888"/>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www.lafise.com</a:t>
              </a:r>
              <a:endParaRPr b="0" i="0" sz="1200" u="none" cap="none" strike="noStrike">
                <a:solidFill>
                  <a:srgbClr val="000000"/>
                </a:solidFill>
                <a:latin typeface="Open Sans Light"/>
                <a:ea typeface="Open Sans Light"/>
                <a:cs typeface="Open Sans Light"/>
                <a:sym typeface="Open Sans Light"/>
              </a:endParaRPr>
            </a:p>
          </p:txBody>
        </p:sp>
        <p:sp>
          <p:nvSpPr>
            <p:cNvPr id="560" name="Google Shape;560;g2c6476ccc4d_0_0"/>
            <p:cNvSpPr txBox="1"/>
            <p:nvPr/>
          </p:nvSpPr>
          <p:spPr>
            <a:xfrm>
              <a:off x="1179203" y="6450400"/>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Grupo </a:t>
              </a:r>
              <a:r>
                <a:rPr b="0" i="0" lang="es-ES" sz="1200" u="none" cap="none" strike="noStrike">
                  <a:solidFill>
                    <a:srgbClr val="FFFFFF"/>
                  </a:solidFill>
                  <a:latin typeface="Open Sans SemiBold"/>
                  <a:ea typeface="Open Sans SemiBold"/>
                  <a:cs typeface="Open Sans SemiBold"/>
                  <a:sym typeface="Open Sans SemiBold"/>
                </a:rPr>
                <a:t>LAFISE</a:t>
              </a:r>
              <a:endParaRPr b="0" i="0" sz="1200" u="none" cap="none" strike="noStrike">
                <a:solidFill>
                  <a:srgbClr val="000000"/>
                </a:solidFill>
                <a:latin typeface="Open Sans SemiBold"/>
                <a:ea typeface="Open Sans SemiBold"/>
                <a:cs typeface="Open Sans SemiBold"/>
                <a:sym typeface="Open Sans SemiBold"/>
              </a:endParaRPr>
            </a:p>
          </p:txBody>
        </p:sp>
        <p:pic>
          <p:nvPicPr>
            <p:cNvPr id="561" name="Google Shape;561;g2c6476ccc4d_0_0"/>
            <p:cNvPicPr preferRelativeResize="0"/>
            <p:nvPr/>
          </p:nvPicPr>
          <p:blipFill rotWithShape="1">
            <a:blip r:embed="rId3">
              <a:alphaModFix/>
            </a:blip>
            <a:srcRect b="0" l="0" r="0" t="0"/>
            <a:stretch/>
          </p:blipFill>
          <p:spPr>
            <a:xfrm>
              <a:off x="955027" y="6510335"/>
              <a:ext cx="228750" cy="218826"/>
            </a:xfrm>
            <a:prstGeom prst="rect">
              <a:avLst/>
            </a:prstGeom>
            <a:noFill/>
            <a:ln>
              <a:noFill/>
            </a:ln>
          </p:spPr>
        </p:pic>
      </p:grpSp>
      <p:sp>
        <p:nvSpPr>
          <p:cNvPr id="562" name="Google Shape;562;g2c6476ccc4d_0_0"/>
          <p:cNvSpPr txBox="1"/>
          <p:nvPr/>
        </p:nvSpPr>
        <p:spPr>
          <a:xfrm>
            <a:off x="0" y="971616"/>
            <a:ext cx="12192000" cy="6050700"/>
          </a:xfrm>
          <a:prstGeom prst="rect">
            <a:avLst/>
          </a:prstGeom>
          <a:noFill/>
          <a:ln>
            <a:noFill/>
          </a:ln>
        </p:spPr>
        <p:txBody>
          <a:bodyPr anchorCtr="0" anchor="t" bIns="45700" lIns="91425" spcFirstLastPara="1" rIns="91425" wrap="square" tIns="45700">
            <a:spAutoFit/>
          </a:bodyPr>
          <a:lstStyle/>
          <a:p>
            <a:pPr indent="0" lvl="0" marL="457200" rtl="0" algn="just">
              <a:lnSpc>
                <a:spcPct val="90000"/>
              </a:lnSpc>
              <a:spcBef>
                <a:spcPts val="1000"/>
              </a:spcBef>
              <a:spcAft>
                <a:spcPts val="0"/>
              </a:spcAft>
              <a:buNone/>
            </a:pPr>
            <a:r>
              <a:rPr lang="es-ES" sz="1800"/>
              <a:t>1. En caso de accidente comuníquese con:</a:t>
            </a:r>
            <a:endParaRPr sz="1800"/>
          </a:p>
          <a:p>
            <a:pPr indent="0" lvl="0" marL="457200" rtl="0" algn="just">
              <a:lnSpc>
                <a:spcPct val="90000"/>
              </a:lnSpc>
              <a:spcBef>
                <a:spcPts val="1000"/>
              </a:spcBef>
              <a:spcAft>
                <a:spcPts val="0"/>
              </a:spcAft>
              <a:buNone/>
            </a:pPr>
            <a:r>
              <a:rPr lang="es-ES" sz="1800"/>
              <a:t>• 800- LAFISE ASIST (523 4732)</a:t>
            </a:r>
            <a:endParaRPr sz="1800"/>
          </a:p>
          <a:p>
            <a:pPr indent="0" lvl="0" marL="457200" rtl="0" algn="just">
              <a:lnSpc>
                <a:spcPct val="90000"/>
              </a:lnSpc>
              <a:spcBef>
                <a:spcPts val="1000"/>
              </a:spcBef>
              <a:spcAft>
                <a:spcPts val="0"/>
              </a:spcAft>
              <a:buNone/>
            </a:pPr>
            <a:r>
              <a:rPr lang="es-ES" sz="1800"/>
              <a:t>• O proceda a enviar una nota formal al correo electrónico reclamos.seguroscr@lafise.com donde se indique el número de póliza, detalle y fecha del evento y se aporte evidencia de lo ocurrido.</a:t>
            </a:r>
            <a:endParaRPr sz="1800"/>
          </a:p>
          <a:p>
            <a:pPr indent="0" lvl="0" marL="457200" rtl="0" algn="just">
              <a:lnSpc>
                <a:spcPct val="90000"/>
              </a:lnSpc>
              <a:spcBef>
                <a:spcPts val="1000"/>
              </a:spcBef>
              <a:spcAft>
                <a:spcPts val="0"/>
              </a:spcAft>
              <a:buNone/>
            </a:pPr>
            <a:r>
              <a:t/>
            </a:r>
            <a:endParaRPr sz="1800"/>
          </a:p>
          <a:p>
            <a:pPr indent="0" lvl="0" marL="457200" rtl="0" algn="just">
              <a:lnSpc>
                <a:spcPct val="90000"/>
              </a:lnSpc>
              <a:spcBef>
                <a:spcPts val="1000"/>
              </a:spcBef>
              <a:spcAft>
                <a:spcPts val="0"/>
              </a:spcAft>
              <a:buNone/>
            </a:pPr>
            <a:r>
              <a:rPr lang="es-ES" sz="1800"/>
              <a:t>2.Un Inspector nombrado por Seguros LAFISE procede a inspeccionar la propiedad afectada, a solicitar requisitos correspondientes y a determinar el valor de la pérdida.</a:t>
            </a:r>
            <a:endParaRPr sz="1800"/>
          </a:p>
          <a:p>
            <a:pPr indent="0" lvl="0" marL="457200" rtl="0" algn="just">
              <a:lnSpc>
                <a:spcPct val="90000"/>
              </a:lnSpc>
              <a:spcBef>
                <a:spcPts val="1000"/>
              </a:spcBef>
              <a:spcAft>
                <a:spcPts val="0"/>
              </a:spcAft>
              <a:buNone/>
            </a:pPr>
            <a:r>
              <a:t/>
            </a:r>
            <a:endParaRPr sz="1800"/>
          </a:p>
          <a:p>
            <a:pPr indent="0" lvl="0" marL="457200" rtl="0" algn="just">
              <a:lnSpc>
                <a:spcPct val="90000"/>
              </a:lnSpc>
              <a:spcBef>
                <a:spcPts val="1000"/>
              </a:spcBef>
              <a:spcAft>
                <a:spcPts val="0"/>
              </a:spcAft>
              <a:buNone/>
            </a:pPr>
            <a:r>
              <a:rPr lang="es-ES" sz="1800"/>
              <a:t>3. Seguros LAFISE establece, de acuerdo a la inspección, el monto de la pérdida y procede con el comunicado al Asegurado.</a:t>
            </a:r>
            <a:endParaRPr sz="1800"/>
          </a:p>
          <a:p>
            <a:pPr indent="0" lvl="0" marL="457200" rtl="0" algn="just">
              <a:lnSpc>
                <a:spcPct val="90000"/>
              </a:lnSpc>
              <a:spcBef>
                <a:spcPts val="1000"/>
              </a:spcBef>
              <a:spcAft>
                <a:spcPts val="0"/>
              </a:spcAft>
              <a:buNone/>
            </a:pPr>
            <a:r>
              <a:t/>
            </a:r>
            <a:endParaRPr sz="1800"/>
          </a:p>
          <a:p>
            <a:pPr indent="0" lvl="0" marL="457200" rtl="0" algn="just">
              <a:lnSpc>
                <a:spcPct val="90000"/>
              </a:lnSpc>
              <a:spcBef>
                <a:spcPts val="1000"/>
              </a:spcBef>
              <a:spcAft>
                <a:spcPts val="0"/>
              </a:spcAft>
              <a:buNone/>
            </a:pPr>
            <a:r>
              <a:rPr lang="es-ES" sz="1800"/>
              <a:t>4. Para el trámite indemnizatorio Seguros LAFISE solicita al asegurado los requisitos correspondientes incluyendo la firma del finiquito correspondiente.</a:t>
            </a:r>
            <a:endParaRPr sz="1800"/>
          </a:p>
          <a:p>
            <a:pPr indent="0" lvl="0" marL="457200" rtl="0" algn="just">
              <a:lnSpc>
                <a:spcPct val="90000"/>
              </a:lnSpc>
              <a:spcBef>
                <a:spcPts val="1000"/>
              </a:spcBef>
              <a:spcAft>
                <a:spcPts val="0"/>
              </a:spcAft>
              <a:buNone/>
            </a:pPr>
            <a:r>
              <a:t/>
            </a:r>
            <a:endParaRPr sz="1800"/>
          </a:p>
          <a:p>
            <a:pPr indent="0" lvl="0" marL="457200" rtl="0" algn="just">
              <a:lnSpc>
                <a:spcPct val="90000"/>
              </a:lnSpc>
              <a:spcBef>
                <a:spcPts val="1000"/>
              </a:spcBef>
              <a:spcAft>
                <a:spcPts val="0"/>
              </a:spcAft>
              <a:buNone/>
            </a:pPr>
            <a:r>
              <a:rPr lang="es-ES" sz="1800"/>
              <a:t>5. Una vez completos los requisitos, Seguros LAFISE procede con la indemnización correspondiente.</a:t>
            </a:r>
            <a:endParaRPr sz="1800"/>
          </a:p>
          <a:p>
            <a:pPr indent="0" lvl="0" marL="457200" rtl="0" algn="just">
              <a:lnSpc>
                <a:spcPct val="90000"/>
              </a:lnSpc>
              <a:spcBef>
                <a:spcPts val="1000"/>
              </a:spcBef>
              <a:spcAft>
                <a:spcPts val="0"/>
              </a:spcAft>
              <a:buNone/>
            </a:pPr>
            <a:r>
              <a:t/>
            </a:r>
            <a:endParaRPr sz="1100">
              <a:solidFill>
                <a:schemeClr val="dk1"/>
              </a:solidFill>
            </a:endParaRPr>
          </a:p>
          <a:p>
            <a:pPr indent="0" lvl="0" marL="457200" marR="0" rtl="0" algn="just">
              <a:lnSpc>
                <a:spcPct val="90000"/>
              </a:lnSpc>
              <a:spcBef>
                <a:spcPts val="1000"/>
              </a:spcBef>
              <a:spcAft>
                <a:spcPts val="0"/>
              </a:spcAft>
              <a:buNone/>
            </a:pPr>
            <a:r>
              <a:t/>
            </a:r>
            <a:endParaRPr sz="1800"/>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63" name="Google Shape;563;g2c6476ccc4d_0_0"/>
          <p:cNvSpPr txBox="1"/>
          <p:nvPr/>
        </p:nvSpPr>
        <p:spPr>
          <a:xfrm>
            <a:off x="477292" y="272573"/>
            <a:ext cx="10758600" cy="91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s-ES" sz="2800">
                <a:solidFill>
                  <a:srgbClr val="1D8862"/>
                </a:solidFill>
                <a:latin typeface="Open Sans"/>
                <a:ea typeface="Open Sans"/>
                <a:cs typeface="Open Sans"/>
                <a:sym typeface="Open Sans"/>
              </a:rPr>
              <a:t>PROCEDIMIENTO EN CASO DE UN SINIESTRO</a:t>
            </a:r>
            <a:endParaRPr b="1" i="0" sz="2800" u="none" cap="none" strike="noStrike">
              <a:solidFill>
                <a:srgbClr val="1D8862"/>
              </a:solidFill>
              <a:latin typeface="Open Sans"/>
              <a:ea typeface="Open Sans"/>
              <a:cs typeface="Open Sans"/>
              <a:sym typeface="Open Sans"/>
            </a:endParaRPr>
          </a:p>
          <a:p>
            <a:pPr indent="0" lvl="0" marL="0" marR="0" rtl="0" algn="l">
              <a:lnSpc>
                <a:spcPct val="100000"/>
              </a:lnSpc>
              <a:spcBef>
                <a:spcPts val="0"/>
              </a:spcBef>
              <a:spcAft>
                <a:spcPts val="0"/>
              </a:spcAft>
              <a:buClr>
                <a:srgbClr val="3A3838"/>
              </a:buClr>
              <a:buSzPts val="2000"/>
              <a:buFont typeface="Quattrocento Sans"/>
              <a:buNone/>
            </a:pPr>
            <a:r>
              <a:rPr b="0" i="0" lang="es-ES" sz="2800" u="none" cap="none" strike="noStrike">
                <a:solidFill>
                  <a:srgbClr val="3A3838"/>
                </a:solidFill>
                <a:latin typeface="Quattrocento Sans"/>
                <a:ea typeface="Quattrocento Sans"/>
                <a:cs typeface="Quattrocento Sans"/>
                <a:sym typeface="Quattrocento Sans"/>
              </a:rPr>
              <a:t>   </a:t>
            </a:r>
            <a:endParaRPr b="1" i="0" sz="2800" u="none" cap="none" strike="noStrike">
              <a:solidFill>
                <a:srgbClr val="008866"/>
              </a:solidFill>
              <a:latin typeface="Quattrocento Sans"/>
              <a:ea typeface="Quattrocento Sans"/>
              <a:cs typeface="Quattrocento Sans"/>
              <a:sym typeface="Quattrocen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5"/>
            </a:gs>
            <a:gs pos="41000">
              <a:schemeClr val="accent5"/>
            </a:gs>
            <a:gs pos="100000">
              <a:schemeClr val="accent1"/>
            </a:gs>
          </a:gsLst>
          <a:lin ang="2698631" scaled="0"/>
        </a:gradFill>
      </p:bgPr>
    </p:bg>
    <p:spTree>
      <p:nvGrpSpPr>
        <p:cNvPr id="568" name="Shape 568"/>
        <p:cNvGrpSpPr/>
        <p:nvPr/>
      </p:nvGrpSpPr>
      <p:grpSpPr>
        <a:xfrm>
          <a:off x="0" y="0"/>
          <a:ext cx="0" cy="0"/>
          <a:chOff x="0" y="0"/>
          <a:chExt cx="0" cy="0"/>
        </a:xfrm>
      </p:grpSpPr>
      <p:pic>
        <p:nvPicPr>
          <p:cNvPr descr="Free photo family moving and using boxes" id="569" name="Google Shape;569;p253"/>
          <p:cNvPicPr preferRelativeResize="0"/>
          <p:nvPr/>
        </p:nvPicPr>
        <p:blipFill rotWithShape="1">
          <a:blip r:embed="rId3">
            <a:alphaModFix/>
          </a:blip>
          <a:srcRect b="0" l="0" r="0" t="0"/>
          <a:stretch/>
        </p:blipFill>
        <p:spPr>
          <a:xfrm>
            <a:off x="0" y="1"/>
            <a:ext cx="12192000" cy="6857999"/>
          </a:xfrm>
          <a:prstGeom prst="rect">
            <a:avLst/>
          </a:prstGeom>
          <a:noFill/>
          <a:ln>
            <a:noFill/>
          </a:ln>
        </p:spPr>
      </p:pic>
      <p:sp>
        <p:nvSpPr>
          <p:cNvPr id="570" name="Google Shape;570;p253"/>
          <p:cNvSpPr txBox="1"/>
          <p:nvPr/>
        </p:nvSpPr>
        <p:spPr>
          <a:xfrm>
            <a:off x="795412" y="403738"/>
            <a:ext cx="4995787"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5400" u="none" cap="none" strike="noStrike">
                <a:solidFill>
                  <a:srgbClr val="008866"/>
                </a:solidFill>
                <a:latin typeface="Arial"/>
                <a:ea typeface="Arial"/>
                <a:cs typeface="Arial"/>
                <a:sym typeface="Arial"/>
              </a:rPr>
              <a:t>INCENDIO HOGAR </a:t>
            </a:r>
            <a:endParaRPr b="1" i="0" sz="5400" u="none" cap="none" strike="noStrike">
              <a:solidFill>
                <a:srgbClr val="008866"/>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5"/>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7" name="Google Shape;187;p225"/>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188" name="Google Shape;188;p225"/>
          <p:cNvSpPr txBox="1"/>
          <p:nvPr/>
        </p:nvSpPr>
        <p:spPr>
          <a:xfrm>
            <a:off x="294546" y="6450399"/>
            <a:ext cx="6187897" cy="35474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189" name="Google Shape;189;p225"/>
          <p:cNvSpPr txBox="1"/>
          <p:nvPr/>
        </p:nvSpPr>
        <p:spPr>
          <a:xfrm>
            <a:off x="1079603" y="1642781"/>
            <a:ext cx="9477560" cy="3892689"/>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Nombre del cliente.</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Ubicación.</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Año de construcción.</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Valor de la residencia.</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Descripción de la vivienda (se puede adjuntar fotografías y/o avalúo).</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Característica constructivas</a:t>
            </a:r>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Medidas de seguridad.</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Dirección, colindantes, indicar si en el entorno existen ríos o talud y la distancia.</a:t>
            </a:r>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Valor del menaje (si se desea incluir esta Partida).</a:t>
            </a:r>
            <a:endParaRPr b="0" i="0" sz="18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p225"/>
          <p:cNvSpPr txBox="1"/>
          <p:nvPr/>
        </p:nvSpPr>
        <p:spPr>
          <a:xfrm>
            <a:off x="274822" y="320152"/>
            <a:ext cx="7252230"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s-ES" sz="2800" u="none" cap="none" strike="noStrike">
                <a:solidFill>
                  <a:srgbClr val="1D8862"/>
                </a:solidFill>
                <a:latin typeface="Open Sans"/>
                <a:ea typeface="Open Sans"/>
                <a:cs typeface="Open Sans"/>
                <a:sym typeface="Open Sans"/>
              </a:rPr>
              <a:t>REQUISITOS DE COTIZACIÓN</a:t>
            </a:r>
            <a:endParaRPr b="1" i="0" sz="2800" u="none" cap="none" strike="noStrike">
              <a:solidFill>
                <a:srgbClr val="1D886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6"/>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6" name="Google Shape;196;p226"/>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197" name="Google Shape;197;p226"/>
          <p:cNvSpPr txBox="1"/>
          <p:nvPr/>
        </p:nvSpPr>
        <p:spPr>
          <a:xfrm>
            <a:off x="294546" y="6450399"/>
            <a:ext cx="6187897" cy="35474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198" name="Google Shape;198;p226"/>
          <p:cNvSpPr txBox="1"/>
          <p:nvPr/>
        </p:nvSpPr>
        <p:spPr>
          <a:xfrm>
            <a:off x="1503082" y="4046583"/>
            <a:ext cx="5578657" cy="2150076"/>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rgbClr val="000000"/>
              </a:buClr>
              <a:buSzPts val="2000"/>
              <a:buFont typeface="Arial"/>
              <a:buNone/>
            </a:pPr>
            <a:r>
              <a:t/>
            </a:r>
            <a:endParaRPr b="1" i="0" sz="2000" u="none" cap="none" strike="noStrike">
              <a:solidFill>
                <a:schemeClr val="lt1"/>
              </a:solidFill>
              <a:latin typeface="Arial"/>
              <a:ea typeface="Arial"/>
              <a:cs typeface="Arial"/>
              <a:sym typeface="Arial"/>
            </a:endParaRPr>
          </a:p>
          <a:p>
            <a:pPr indent="-101600" lvl="0" marL="228600" marR="0" rtl="0" algn="just">
              <a:lnSpc>
                <a:spcPct val="90000"/>
              </a:lnSpc>
              <a:spcBef>
                <a:spcPts val="100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99" name="Google Shape;199;p226"/>
          <p:cNvSpPr txBox="1"/>
          <p:nvPr/>
        </p:nvSpPr>
        <p:spPr>
          <a:xfrm>
            <a:off x="595746" y="955581"/>
            <a:ext cx="10051998" cy="2809172"/>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Solicitud del seguro.</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Fotografías del frente y colindantes (en la medida de lo posible).</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Cotización emitida.</a:t>
            </a:r>
            <a:endParaRPr b="0" i="0" sz="1800" u="none" cap="none" strike="noStrike">
              <a:solidFill>
                <a:srgbClr val="000000"/>
              </a:solidFill>
              <a:latin typeface="Arial"/>
              <a:ea typeface="Arial"/>
              <a:cs typeface="Arial"/>
              <a:sym typeface="Arial"/>
            </a:endParaRPr>
          </a:p>
          <a:p>
            <a:pPr indent="-228600" lvl="0" marL="228600" marR="0" rtl="0" algn="just">
              <a:lnSpc>
                <a:spcPct val="10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Documentación correspondiente a la política  Conozca a su cliente.</a:t>
            </a:r>
            <a:endParaRPr b="0" i="0" sz="1800" u="none" cap="none" strike="noStrike">
              <a:solidFill>
                <a:srgbClr val="000000"/>
              </a:solidFill>
              <a:latin typeface="Arial"/>
              <a:ea typeface="Arial"/>
              <a:cs typeface="Arial"/>
              <a:sym typeface="Arial"/>
            </a:endParaRPr>
          </a:p>
        </p:txBody>
      </p:sp>
      <p:pic>
        <p:nvPicPr>
          <p:cNvPr descr="Free photo employee woman employment recruitment candidate" id="200" name="Google Shape;200;p226"/>
          <p:cNvPicPr preferRelativeResize="0"/>
          <p:nvPr/>
        </p:nvPicPr>
        <p:blipFill rotWithShape="1">
          <a:blip r:embed="rId3">
            <a:alphaModFix/>
          </a:blip>
          <a:srcRect b="0" l="0" r="0" t="0"/>
          <a:stretch/>
        </p:blipFill>
        <p:spPr>
          <a:xfrm>
            <a:off x="7377987" y="3366180"/>
            <a:ext cx="3644361" cy="2427634"/>
          </a:xfrm>
          <a:prstGeom prst="rect">
            <a:avLst/>
          </a:prstGeom>
          <a:noFill/>
          <a:ln>
            <a:noFill/>
          </a:ln>
        </p:spPr>
      </p:pic>
      <p:sp>
        <p:nvSpPr>
          <p:cNvPr id="201" name="Google Shape;201;p226"/>
          <p:cNvSpPr txBox="1"/>
          <p:nvPr/>
        </p:nvSpPr>
        <p:spPr>
          <a:xfrm>
            <a:off x="294546" y="272832"/>
            <a:ext cx="7252230"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s-ES" sz="2800" u="none" cap="none" strike="noStrike">
                <a:solidFill>
                  <a:srgbClr val="1D8862"/>
                </a:solidFill>
                <a:latin typeface="Open Sans"/>
                <a:ea typeface="Open Sans"/>
                <a:cs typeface="Open Sans"/>
                <a:sym typeface="Open Sans"/>
              </a:rPr>
              <a:t>REQUISITOS DE EMISIÓN</a:t>
            </a:r>
            <a:endParaRPr b="1" i="0" sz="2800" u="none" cap="none" strike="noStrike">
              <a:solidFill>
                <a:srgbClr val="1D886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7"/>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7" name="Google Shape;207;p227"/>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208" name="Google Shape;208;p227"/>
          <p:cNvSpPr txBox="1"/>
          <p:nvPr/>
        </p:nvSpPr>
        <p:spPr>
          <a:xfrm>
            <a:off x="294546" y="6450399"/>
            <a:ext cx="6187897" cy="35474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209" name="Google Shape;209;p227"/>
          <p:cNvSpPr txBox="1"/>
          <p:nvPr/>
        </p:nvSpPr>
        <p:spPr>
          <a:xfrm>
            <a:off x="1162731" y="1360805"/>
            <a:ext cx="9477560" cy="3892689"/>
          </a:xfrm>
          <a:prstGeom prst="rect">
            <a:avLst/>
          </a:prstGeom>
          <a:noFill/>
          <a:ln>
            <a:noFill/>
          </a:ln>
        </p:spPr>
        <p:txBody>
          <a:bodyPr anchorCtr="0" anchor="t" bIns="45700" lIns="91425" spcFirstLastPara="1" rIns="91425" wrap="square" tIns="45700">
            <a:normAutofit lnSpcReduction="10000"/>
          </a:bodyPr>
          <a:lstStyle/>
          <a:p>
            <a:pPr indent="-285750" lvl="0" marL="285750" marR="0" rtl="0" algn="just">
              <a:lnSpc>
                <a:spcPct val="9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Clases de construcción admitidas para el seguro: Concreto 100%.</a:t>
            </a:r>
            <a:endParaRPr/>
          </a:p>
          <a:p>
            <a:pPr indent="0" lvl="0" marL="0" marR="0" rtl="0" algn="just">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9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Porcentaje de materiales de construcción en madera no más del 20%, en caso de que sobrepase dicho porcentaje serán obligatorias las siguientes medidas de seguridad:</a:t>
            </a:r>
            <a:endParaRPr b="0" i="0" sz="1800" u="none" cap="none" strike="noStrike">
              <a:solidFill>
                <a:srgbClr val="000000"/>
              </a:solidFill>
              <a:latin typeface="Arial"/>
              <a:ea typeface="Arial"/>
              <a:cs typeface="Arial"/>
              <a:sym typeface="Arial"/>
            </a:endParaRPr>
          </a:p>
          <a:p>
            <a:pPr indent="0" lvl="1" marL="457200" marR="0" rtl="0" algn="just">
              <a:lnSpc>
                <a:spcPct val="90000"/>
              </a:lnSpc>
              <a:spcBef>
                <a:spcPts val="0"/>
              </a:spcBef>
              <a:spcAft>
                <a:spcPts val="0"/>
              </a:spcAft>
              <a:buClr>
                <a:srgbClr val="000000"/>
              </a:buClr>
              <a:buSzPts val="1800"/>
              <a:buFont typeface="Arial"/>
              <a:buNone/>
            </a:pPr>
            <a:r>
              <a:rPr b="0" i="0" lang="es-ES" sz="1800" u="none" cap="none" strike="noStrike">
                <a:solidFill>
                  <a:srgbClr val="000000"/>
                </a:solidFill>
                <a:latin typeface="Arial"/>
                <a:ea typeface="Arial"/>
                <a:cs typeface="Arial"/>
                <a:sym typeface="Arial"/>
              </a:rPr>
              <a:t>1. Pintura retardaste</a:t>
            </a:r>
            <a:endParaRPr b="0" i="0" sz="1800" u="none" cap="none" strike="noStrike">
              <a:solidFill>
                <a:srgbClr val="000000"/>
              </a:solidFill>
              <a:latin typeface="Arial"/>
              <a:ea typeface="Arial"/>
              <a:cs typeface="Arial"/>
              <a:sym typeface="Arial"/>
            </a:endParaRPr>
          </a:p>
          <a:p>
            <a:pPr indent="0" lvl="1" marL="457200" marR="0" rtl="0" algn="just">
              <a:lnSpc>
                <a:spcPct val="90000"/>
              </a:lnSpc>
              <a:spcBef>
                <a:spcPts val="0"/>
              </a:spcBef>
              <a:spcAft>
                <a:spcPts val="0"/>
              </a:spcAft>
              <a:buClr>
                <a:srgbClr val="000000"/>
              </a:buClr>
              <a:buSzPts val="1800"/>
              <a:buFont typeface="Arial"/>
              <a:buNone/>
            </a:pPr>
            <a:r>
              <a:rPr b="0" i="0" lang="es-ES" sz="1800" u="none" cap="none" strike="noStrike">
                <a:solidFill>
                  <a:srgbClr val="000000"/>
                </a:solidFill>
                <a:latin typeface="Arial"/>
                <a:ea typeface="Arial"/>
                <a:cs typeface="Arial"/>
                <a:sym typeface="Arial"/>
              </a:rPr>
              <a:t>2. Extintores (la cantidad será en dependencia de los metros cuadrados del edificio)</a:t>
            </a:r>
            <a:endParaRPr b="0" i="0" sz="1800" u="none" cap="none" strike="noStrike">
              <a:solidFill>
                <a:srgbClr val="000000"/>
              </a:solidFill>
              <a:latin typeface="Arial"/>
              <a:ea typeface="Arial"/>
              <a:cs typeface="Arial"/>
              <a:sym typeface="Arial"/>
            </a:endParaRPr>
          </a:p>
          <a:p>
            <a:pPr indent="-171450" lvl="0" marL="285750" marR="0" rtl="0" algn="just">
              <a:lnSpc>
                <a:spcPct val="9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9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Detectores de humo </a:t>
            </a:r>
            <a:endParaRPr/>
          </a:p>
          <a:p>
            <a:pPr indent="0" lvl="0" marL="0" marR="0" rtl="0" algn="just">
              <a:lnSpc>
                <a:spcPct val="9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9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Sistema eléctrico 100% entubado</a:t>
            </a:r>
            <a:endParaRPr/>
          </a:p>
          <a:p>
            <a:pPr indent="0" lvl="0" marL="0" marR="0" rtl="0" algn="just">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9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Antigüedad de construcción de los edificios máxima de 50 años (No aplican edificios en mal estado de conservación o mantenimiento)</a:t>
            </a:r>
            <a:endParaRPr/>
          </a:p>
          <a:p>
            <a:pPr indent="0" lvl="0" marL="0" marR="0" rtl="0" algn="just">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90000"/>
              </a:lnSpc>
              <a:spcBef>
                <a:spcPts val="0"/>
              </a:spcBef>
              <a:spcAft>
                <a:spcPts val="0"/>
              </a:spcAft>
              <a:buClr>
                <a:schemeClr val="dk1"/>
              </a:buClr>
              <a:buSzPts val="1800"/>
              <a:buFont typeface="Arial"/>
              <a:buChar char="•"/>
            </a:pPr>
            <a:r>
              <a:rPr b="0" i="0" lang="es-ES" sz="1800" u="none" cap="none" strike="noStrike">
                <a:solidFill>
                  <a:srgbClr val="000000"/>
                </a:solidFill>
                <a:latin typeface="Arial"/>
                <a:ea typeface="Arial"/>
                <a:cs typeface="Arial"/>
                <a:sym typeface="Arial"/>
              </a:rPr>
              <a:t>Pueden admitirse dentro de esta clasificación residencias que contienen elementos internos de confinamiento combustibles hasta un máximo del 20% calculado con respecto al área total de cerramientos internos.</a:t>
            </a:r>
            <a:endParaRPr/>
          </a:p>
          <a:p>
            <a:pPr indent="0" lvl="0" marL="0" marR="0" rtl="0" algn="just">
              <a:lnSpc>
                <a:spcPct val="90000"/>
              </a:lnSpc>
              <a:spcBef>
                <a:spcPts val="100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0" name="Google Shape;210;p227"/>
          <p:cNvSpPr txBox="1"/>
          <p:nvPr/>
        </p:nvSpPr>
        <p:spPr>
          <a:xfrm>
            <a:off x="274822" y="320152"/>
            <a:ext cx="7252230"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s-ES" sz="2800" u="none" cap="none" strike="noStrike">
                <a:solidFill>
                  <a:srgbClr val="1D8862"/>
                </a:solidFill>
                <a:latin typeface="Open Sans"/>
                <a:ea typeface="Open Sans"/>
                <a:cs typeface="Open Sans"/>
                <a:sym typeface="Open Sans"/>
              </a:rPr>
              <a:t>RIESGOS ASEGURABLES</a:t>
            </a:r>
            <a:endParaRPr b="1" i="0" sz="2800" u="none" cap="none" strike="noStrike">
              <a:solidFill>
                <a:srgbClr val="1D886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228"/>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6" name="Google Shape;216;p228"/>
          <p:cNvSpPr txBox="1"/>
          <p:nvPr/>
        </p:nvSpPr>
        <p:spPr>
          <a:xfrm>
            <a:off x="9189751" y="6451811"/>
            <a:ext cx="2532900" cy="338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www.lafise.com</a:t>
            </a:r>
            <a:endParaRPr b="0" i="0" sz="1600" u="none" cap="none" strike="noStrike">
              <a:solidFill>
                <a:srgbClr val="000000"/>
              </a:solidFill>
              <a:latin typeface="Open Sans Light"/>
              <a:ea typeface="Open Sans Light"/>
              <a:cs typeface="Open Sans Light"/>
              <a:sym typeface="Open Sans Light"/>
            </a:endParaRPr>
          </a:p>
        </p:txBody>
      </p:sp>
      <p:sp>
        <p:nvSpPr>
          <p:cNvPr id="217" name="Google Shape;217;p228"/>
          <p:cNvSpPr txBox="1"/>
          <p:nvPr/>
        </p:nvSpPr>
        <p:spPr>
          <a:xfrm>
            <a:off x="294546" y="6450399"/>
            <a:ext cx="6187897" cy="35474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ES" sz="1600" u="none" cap="none" strike="noStrike">
                <a:solidFill>
                  <a:srgbClr val="FFFFFF"/>
                </a:solidFill>
                <a:latin typeface="Open Sans Light"/>
                <a:ea typeface="Open Sans Light"/>
                <a:cs typeface="Open Sans Light"/>
                <a:sym typeface="Open Sans Light"/>
              </a:rPr>
              <a:t>SEGURO – </a:t>
            </a:r>
            <a:r>
              <a:rPr b="1" i="0" lang="es-ES" sz="1600" u="none" cap="none" strike="noStrike">
                <a:solidFill>
                  <a:srgbClr val="FFFFFF"/>
                </a:solidFill>
                <a:latin typeface="Open Sans Light"/>
                <a:ea typeface="Open Sans Light"/>
                <a:cs typeface="Open Sans Light"/>
                <a:sym typeface="Open Sans Light"/>
              </a:rPr>
              <a:t>INCENDIO HOGAR</a:t>
            </a:r>
            <a:endParaRPr b="1" i="0" sz="1600" u="none" cap="none" strike="noStrike">
              <a:solidFill>
                <a:srgbClr val="000000"/>
              </a:solidFill>
              <a:latin typeface="Open Sans"/>
              <a:ea typeface="Open Sans"/>
              <a:cs typeface="Open Sans"/>
              <a:sym typeface="Open Sans"/>
            </a:endParaRPr>
          </a:p>
        </p:txBody>
      </p:sp>
      <p:sp>
        <p:nvSpPr>
          <p:cNvPr id="218" name="Google Shape;218;p228"/>
          <p:cNvSpPr txBox="1"/>
          <p:nvPr/>
        </p:nvSpPr>
        <p:spPr>
          <a:xfrm>
            <a:off x="651695" y="1262349"/>
            <a:ext cx="5830747" cy="4805941"/>
          </a:xfrm>
          <a:prstGeom prst="rect">
            <a:avLst/>
          </a:prstGeom>
          <a:noFill/>
          <a:ln>
            <a:noFill/>
          </a:ln>
        </p:spPr>
        <p:txBody>
          <a:bodyPr anchorCtr="0" anchor="t" bIns="45700" lIns="91425" spcFirstLastPara="1" rIns="91425" wrap="square" tIns="45700">
            <a:normAutofit fontScale="92500" lnSpcReduction="20000"/>
          </a:bodyPr>
          <a:lstStyle/>
          <a:p>
            <a:pPr indent="-171450" lvl="0" marL="285750" marR="0" rtl="0" algn="just">
              <a:lnSpc>
                <a:spcPct val="100000"/>
              </a:lnSpc>
              <a:spcBef>
                <a:spcPts val="0"/>
              </a:spcBef>
              <a:spcAft>
                <a:spcPts val="0"/>
              </a:spcAft>
              <a:buClr>
                <a:schemeClr val="dk1"/>
              </a:buClr>
              <a:buSzPct val="102418"/>
              <a:buFont typeface="Arial"/>
              <a:buNone/>
            </a:pPr>
            <a:r>
              <a:t/>
            </a:r>
            <a:endParaRPr b="0" i="0" sz="19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ct val="102418"/>
              <a:buFont typeface="Arial"/>
              <a:buNone/>
            </a:pPr>
            <a:r>
              <a:t/>
            </a:r>
            <a:endParaRPr b="0" i="0" sz="19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ct val="102418"/>
              <a:buFont typeface="Arial"/>
              <a:buChar char="•"/>
            </a:pPr>
            <a:r>
              <a:rPr b="0" i="0" lang="es-ES" sz="1900" u="none" cap="none" strike="noStrike">
                <a:solidFill>
                  <a:srgbClr val="000000"/>
                </a:solidFill>
                <a:latin typeface="Arial"/>
                <a:ea typeface="Arial"/>
                <a:cs typeface="Arial"/>
                <a:sym typeface="Arial"/>
              </a:rPr>
              <a:t>Objeto del seguro: Edificios propios dedicados exclusivamente a vivienda.</a:t>
            </a:r>
            <a:endParaRPr/>
          </a:p>
          <a:p>
            <a:pPr indent="0" lvl="0" marL="0" marR="0" rtl="0" algn="just">
              <a:lnSpc>
                <a:spcPct val="100000"/>
              </a:lnSpc>
              <a:spcBef>
                <a:spcPts val="0"/>
              </a:spcBef>
              <a:spcAft>
                <a:spcPts val="0"/>
              </a:spcAft>
              <a:buClr>
                <a:schemeClr val="dk1"/>
              </a:buClr>
              <a:buSzPct val="102418"/>
              <a:buFont typeface="Arial"/>
              <a:buNone/>
            </a:pPr>
            <a:r>
              <a:t/>
            </a:r>
            <a:endParaRPr b="0" i="0" sz="19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ct val="102418"/>
              <a:buFont typeface="Arial"/>
              <a:buChar char="•"/>
            </a:pPr>
            <a:r>
              <a:rPr b="0" i="0" lang="es-ES" sz="1900" u="none" cap="none" strike="noStrike">
                <a:solidFill>
                  <a:srgbClr val="000000"/>
                </a:solidFill>
                <a:latin typeface="Arial"/>
                <a:ea typeface="Arial"/>
                <a:cs typeface="Arial"/>
                <a:sym typeface="Arial"/>
              </a:rPr>
              <a:t>En los casos en que la póliza responda como garantía colateral de un préstamo Hipotecario o Prendario sobre el bien a asegurar debe de incluirse el grado de acreencia correspondiente así como el monto de participación.</a:t>
            </a:r>
            <a:endParaRPr b="0" i="0" sz="19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Clr>
                <a:schemeClr val="dk1"/>
              </a:buClr>
              <a:buSzPct val="102418"/>
              <a:buFont typeface="Arial"/>
              <a:buNone/>
            </a:pPr>
            <a:r>
              <a:t/>
            </a:r>
            <a:endParaRPr b="0" i="0" sz="19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ct val="102418"/>
              <a:buFont typeface="Arial"/>
              <a:buChar char="•"/>
            </a:pPr>
            <a:r>
              <a:rPr b="0" i="0" lang="es-ES" sz="1900" u="none" cap="none" strike="noStrike">
                <a:solidFill>
                  <a:srgbClr val="000000"/>
                </a:solidFill>
                <a:latin typeface="Arial"/>
                <a:ea typeface="Arial"/>
                <a:cs typeface="Arial"/>
                <a:sym typeface="Arial"/>
              </a:rPr>
              <a:t>Distancia a pleamar mayor a 100 metros.</a:t>
            </a:r>
            <a:endParaRPr b="0" i="0" sz="19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ct val="102418"/>
              <a:buFont typeface="Arial"/>
              <a:buNone/>
            </a:pPr>
            <a:r>
              <a:t/>
            </a:r>
            <a:endParaRPr b="0" i="0" sz="19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ct val="102418"/>
              <a:buFont typeface="Arial"/>
              <a:buChar char="•"/>
            </a:pPr>
            <a:r>
              <a:rPr b="0" i="0" lang="es-ES" sz="1900" u="none" cap="none" strike="noStrike">
                <a:solidFill>
                  <a:srgbClr val="000000"/>
                </a:solidFill>
                <a:latin typeface="Arial"/>
                <a:ea typeface="Arial"/>
                <a:cs typeface="Arial"/>
                <a:sym typeface="Arial"/>
              </a:rPr>
              <a:t>Distancia a ríos, quebradas, lagunas o brazos de mar mayor a 10 metros.</a:t>
            </a:r>
            <a:endParaRPr b="0" i="0" sz="19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Clr>
                <a:schemeClr val="dk1"/>
              </a:buClr>
              <a:buSzPct val="102418"/>
              <a:buFont typeface="Arial"/>
              <a:buNone/>
            </a:pPr>
            <a:r>
              <a:t/>
            </a:r>
            <a:endParaRPr b="0" i="0" sz="19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ct val="102418"/>
              <a:buFont typeface="Arial"/>
              <a:buChar char="•"/>
            </a:pPr>
            <a:r>
              <a:rPr b="0" i="0" lang="es-ES" sz="1900" u="none" cap="none" strike="noStrike">
                <a:solidFill>
                  <a:srgbClr val="000000"/>
                </a:solidFill>
                <a:latin typeface="Arial"/>
                <a:ea typeface="Arial"/>
                <a:cs typeface="Arial"/>
                <a:sym typeface="Arial"/>
              </a:rPr>
              <a:t>Distancia de las faldas de un volcán mayor a 20 kilómetros</a:t>
            </a:r>
            <a:endParaRPr/>
          </a:p>
          <a:p>
            <a:pPr indent="0" lvl="0" marL="0" marR="0" rtl="0" algn="just">
              <a:lnSpc>
                <a:spcPct val="100000"/>
              </a:lnSpc>
              <a:spcBef>
                <a:spcPts val="0"/>
              </a:spcBef>
              <a:spcAft>
                <a:spcPts val="0"/>
              </a:spcAft>
              <a:buClr>
                <a:schemeClr val="dk1"/>
              </a:buClr>
              <a:buSzPct val="102418"/>
              <a:buFont typeface="Arial"/>
              <a:buNone/>
            </a:pPr>
            <a:r>
              <a:t/>
            </a:r>
            <a:endParaRPr b="0" i="0" sz="19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ct val="102418"/>
              <a:buFont typeface="Arial"/>
              <a:buChar char="•"/>
            </a:pPr>
            <a:r>
              <a:rPr b="0" i="0" lang="es-ES" sz="1900" u="none" cap="none" strike="noStrike">
                <a:solidFill>
                  <a:srgbClr val="000000"/>
                </a:solidFill>
                <a:latin typeface="Arial"/>
                <a:ea typeface="Arial"/>
                <a:cs typeface="Arial"/>
                <a:sym typeface="Arial"/>
              </a:rPr>
              <a:t>Cumplimiento de estándares constructivos.</a:t>
            </a:r>
            <a:endParaRPr/>
          </a:p>
          <a:p>
            <a:pPr indent="0" lvl="0" marL="0" marR="0" rtl="0" algn="just">
              <a:lnSpc>
                <a:spcPct val="90000"/>
              </a:lnSpc>
              <a:spcBef>
                <a:spcPts val="1000"/>
              </a:spcBef>
              <a:spcAft>
                <a:spcPts val="0"/>
              </a:spcAft>
              <a:buClr>
                <a:srgbClr val="000000"/>
              </a:buClr>
              <a:buSzPct val="100000"/>
              <a:buFont typeface="Arial"/>
              <a:buNone/>
            </a:pPr>
            <a:r>
              <a:t/>
            </a:r>
            <a:endParaRPr b="0" i="0" sz="1800" u="none" cap="none" strike="noStrike">
              <a:solidFill>
                <a:schemeClr val="lt1"/>
              </a:solidFill>
              <a:latin typeface="Arial"/>
              <a:ea typeface="Arial"/>
              <a:cs typeface="Arial"/>
              <a:sym typeface="Arial"/>
            </a:endParaRPr>
          </a:p>
        </p:txBody>
      </p:sp>
      <p:sp>
        <p:nvSpPr>
          <p:cNvPr id="219" name="Google Shape;219;p228"/>
          <p:cNvSpPr txBox="1"/>
          <p:nvPr/>
        </p:nvSpPr>
        <p:spPr>
          <a:xfrm>
            <a:off x="274822" y="320152"/>
            <a:ext cx="7252230" cy="47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s-ES" sz="2800" u="none" cap="none" strike="noStrike">
                <a:solidFill>
                  <a:srgbClr val="1D8862"/>
                </a:solidFill>
                <a:latin typeface="Open Sans"/>
                <a:ea typeface="Open Sans"/>
                <a:cs typeface="Open Sans"/>
                <a:sym typeface="Open Sans"/>
              </a:rPr>
              <a:t>RIESGOS ASEGURABLES</a:t>
            </a:r>
            <a:endParaRPr b="1" i="0" sz="2800" u="none" cap="none" strike="noStrike">
              <a:solidFill>
                <a:srgbClr val="1D886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D8862"/>
              </a:solidFill>
              <a:latin typeface="Open Sans"/>
              <a:ea typeface="Open Sans"/>
              <a:cs typeface="Open Sans"/>
              <a:sym typeface="Open Sans"/>
            </a:endParaRPr>
          </a:p>
        </p:txBody>
      </p:sp>
      <p:pic>
        <p:nvPicPr>
          <p:cNvPr descr="Woman holding white house model and house key in handMortgage loan approval home loan and insurance concept" id="220" name="Google Shape;220;p228"/>
          <p:cNvPicPr preferRelativeResize="0"/>
          <p:nvPr/>
        </p:nvPicPr>
        <p:blipFill rotWithShape="1">
          <a:blip r:embed="rId3">
            <a:alphaModFix/>
          </a:blip>
          <a:srcRect b="0" l="0" r="0" t="0"/>
          <a:stretch/>
        </p:blipFill>
        <p:spPr>
          <a:xfrm>
            <a:off x="6915536" y="2065275"/>
            <a:ext cx="4945662" cy="2773047"/>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5"/>
            </a:gs>
            <a:gs pos="41000">
              <a:schemeClr val="accent5"/>
            </a:gs>
            <a:gs pos="100000">
              <a:schemeClr val="accent1"/>
            </a:gs>
          </a:gsLst>
          <a:lin ang="2698631" scaled="0"/>
        </a:gradFill>
      </p:bgPr>
    </p:bg>
    <p:spTree>
      <p:nvGrpSpPr>
        <p:cNvPr id="225" name="Shape 225"/>
        <p:cNvGrpSpPr/>
        <p:nvPr/>
      </p:nvGrpSpPr>
      <p:grpSpPr>
        <a:xfrm>
          <a:off x="0" y="0"/>
          <a:ext cx="0" cy="0"/>
          <a:chOff x="0" y="0"/>
          <a:chExt cx="0" cy="0"/>
        </a:xfrm>
      </p:grpSpPr>
      <p:pic>
        <p:nvPicPr>
          <p:cNvPr id="226" name="Google Shape;226;p229"/>
          <p:cNvPicPr preferRelativeResize="0"/>
          <p:nvPr/>
        </p:nvPicPr>
        <p:blipFill rotWithShape="1">
          <a:blip r:embed="rId3">
            <a:alphaModFix/>
          </a:blip>
          <a:srcRect b="0" l="0" r="0" t="0"/>
          <a:stretch/>
        </p:blipFill>
        <p:spPr>
          <a:xfrm>
            <a:off x="9745612" y="122566"/>
            <a:ext cx="2216402" cy="1298910"/>
          </a:xfrm>
          <a:prstGeom prst="rect">
            <a:avLst/>
          </a:prstGeom>
          <a:noFill/>
          <a:ln>
            <a:noFill/>
          </a:ln>
        </p:spPr>
      </p:pic>
      <p:sp>
        <p:nvSpPr>
          <p:cNvPr id="227" name="Google Shape;227;p229"/>
          <p:cNvSpPr txBox="1"/>
          <p:nvPr/>
        </p:nvSpPr>
        <p:spPr>
          <a:xfrm>
            <a:off x="3117894" y="2555851"/>
            <a:ext cx="577538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3600" u="none" cap="none" strike="noStrike">
                <a:solidFill>
                  <a:schemeClr val="lt1"/>
                </a:solidFill>
                <a:latin typeface="Arial"/>
                <a:ea typeface="Arial"/>
                <a:cs typeface="Arial"/>
                <a:sym typeface="Arial"/>
              </a:rPr>
              <a:t>INCENDIO HOGAR RIESGO NOMBRADO </a:t>
            </a:r>
            <a:endParaRPr b="1" i="0" sz="36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230"/>
          <p:cNvGrpSpPr/>
          <p:nvPr/>
        </p:nvGrpSpPr>
        <p:grpSpPr>
          <a:xfrm>
            <a:off x="0" y="6381300"/>
            <a:ext cx="12192000" cy="476700"/>
            <a:chOff x="0" y="6381400"/>
            <a:chExt cx="12192000" cy="476700"/>
          </a:xfrm>
        </p:grpSpPr>
        <p:sp>
          <p:nvSpPr>
            <p:cNvPr id="233" name="Google Shape;233;p230"/>
            <p:cNvSpPr/>
            <p:nvPr/>
          </p:nvSpPr>
          <p:spPr>
            <a:xfrm>
              <a:off x="0" y="6381400"/>
              <a:ext cx="12192000" cy="476700"/>
            </a:xfrm>
            <a:prstGeom prst="rect">
              <a:avLst/>
            </a:prstGeom>
            <a:solidFill>
              <a:srgbClr val="008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4" name="Google Shape;234;p230"/>
            <p:cNvSpPr txBox="1"/>
            <p:nvPr/>
          </p:nvSpPr>
          <p:spPr>
            <a:xfrm>
              <a:off x="10040763" y="6415888"/>
              <a:ext cx="1572300" cy="407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www.lafise.com</a:t>
              </a:r>
              <a:endParaRPr b="0" i="0" sz="1200" u="none" cap="none" strike="noStrike">
                <a:solidFill>
                  <a:srgbClr val="000000"/>
                </a:solidFill>
                <a:latin typeface="Open Sans Light"/>
                <a:ea typeface="Open Sans Light"/>
                <a:cs typeface="Open Sans Light"/>
                <a:sym typeface="Open Sans Light"/>
              </a:endParaRPr>
            </a:p>
          </p:txBody>
        </p:sp>
        <p:sp>
          <p:nvSpPr>
            <p:cNvPr id="235" name="Google Shape;235;p230"/>
            <p:cNvSpPr txBox="1"/>
            <p:nvPr/>
          </p:nvSpPr>
          <p:spPr>
            <a:xfrm>
              <a:off x="1179203" y="6450400"/>
              <a:ext cx="4855200" cy="33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rgbClr val="FFFFFF"/>
                  </a:solidFill>
                  <a:latin typeface="Open Sans Light"/>
                  <a:ea typeface="Open Sans Light"/>
                  <a:cs typeface="Open Sans Light"/>
                  <a:sym typeface="Open Sans Light"/>
                </a:rPr>
                <a:t>Grupo </a:t>
              </a:r>
              <a:r>
                <a:rPr b="0" i="0" lang="es-ES" sz="1200" u="none" cap="none" strike="noStrike">
                  <a:solidFill>
                    <a:srgbClr val="FFFFFF"/>
                  </a:solidFill>
                  <a:latin typeface="Open Sans SemiBold"/>
                  <a:ea typeface="Open Sans SemiBold"/>
                  <a:cs typeface="Open Sans SemiBold"/>
                  <a:sym typeface="Open Sans SemiBold"/>
                </a:rPr>
                <a:t>LAFISE</a:t>
              </a:r>
              <a:endParaRPr b="0" i="0" sz="1200" u="none" cap="none" strike="noStrike">
                <a:solidFill>
                  <a:srgbClr val="000000"/>
                </a:solidFill>
                <a:latin typeface="Open Sans SemiBold"/>
                <a:ea typeface="Open Sans SemiBold"/>
                <a:cs typeface="Open Sans SemiBold"/>
                <a:sym typeface="Open Sans SemiBold"/>
              </a:endParaRPr>
            </a:p>
          </p:txBody>
        </p:sp>
        <p:pic>
          <p:nvPicPr>
            <p:cNvPr id="236" name="Google Shape;236;p230"/>
            <p:cNvPicPr preferRelativeResize="0"/>
            <p:nvPr/>
          </p:nvPicPr>
          <p:blipFill rotWithShape="1">
            <a:blip r:embed="rId3">
              <a:alphaModFix/>
            </a:blip>
            <a:srcRect b="0" l="0" r="0" t="0"/>
            <a:stretch/>
          </p:blipFill>
          <p:spPr>
            <a:xfrm>
              <a:off x="955027" y="6510335"/>
              <a:ext cx="228750" cy="218826"/>
            </a:xfrm>
            <a:prstGeom prst="rect">
              <a:avLst/>
            </a:prstGeom>
            <a:noFill/>
            <a:ln>
              <a:noFill/>
            </a:ln>
          </p:spPr>
        </p:pic>
      </p:grpSp>
      <p:sp>
        <p:nvSpPr>
          <p:cNvPr id="237" name="Google Shape;237;p230"/>
          <p:cNvSpPr txBox="1"/>
          <p:nvPr/>
        </p:nvSpPr>
        <p:spPr>
          <a:xfrm>
            <a:off x="615837" y="466537"/>
            <a:ext cx="9996743" cy="7202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400" u="sng" cap="none" strike="noStrike">
                <a:solidFill>
                  <a:srgbClr val="3A3838"/>
                </a:solidFill>
                <a:latin typeface="Quattrocento Sans"/>
                <a:ea typeface="Quattrocento Sans"/>
                <a:cs typeface="Quattrocento Sans"/>
                <a:sym typeface="Quattrocento Sans"/>
              </a:rPr>
              <a:t>Incendio Hogar Riesgo Nombrado: </a:t>
            </a:r>
            <a:endParaRPr/>
          </a:p>
          <a:p>
            <a:pPr indent="0" lvl="0" marL="0" marR="0" rtl="0" algn="l">
              <a:lnSpc>
                <a:spcPct val="100000"/>
              </a:lnSpc>
              <a:spcBef>
                <a:spcPts val="0"/>
              </a:spcBef>
              <a:spcAft>
                <a:spcPts val="0"/>
              </a:spcAft>
              <a:buNone/>
            </a:pPr>
            <a:r>
              <a:rPr b="1" i="0" lang="es-ES" sz="2400" u="none" cap="none" strike="noStrike">
                <a:solidFill>
                  <a:srgbClr val="3A3838"/>
                </a:solidFill>
                <a:latin typeface="Quattrocento Sans"/>
                <a:ea typeface="Quattrocento Sans"/>
                <a:cs typeface="Quattrocento Sans"/>
                <a:sym typeface="Quattrocento Sans"/>
              </a:rPr>
              <a:t>      </a:t>
            </a:r>
            <a:r>
              <a:rPr b="0" i="0" lang="es-ES" sz="1800" u="none" cap="none" strike="noStrike">
                <a:solidFill>
                  <a:srgbClr val="3A3838"/>
                </a:solidFill>
                <a:latin typeface="Arial"/>
                <a:ea typeface="Arial"/>
                <a:cs typeface="Arial"/>
                <a:sym typeface="Arial"/>
              </a:rPr>
              <a:t>Viviendas con valor menor a $150.000</a:t>
            </a:r>
            <a:endParaRPr b="0" i="0" sz="1800" u="none" cap="none" strike="noStrike">
              <a:solidFill>
                <a:srgbClr val="3A3838"/>
              </a:solidFill>
              <a:latin typeface="Arial"/>
              <a:ea typeface="Arial"/>
              <a:cs typeface="Arial"/>
              <a:sym typeface="Arial"/>
            </a:endParaRPr>
          </a:p>
          <a:p>
            <a:pPr indent="0" lvl="0" marL="0" marR="0" rtl="0" algn="l">
              <a:lnSpc>
                <a:spcPct val="100000"/>
              </a:lnSpc>
              <a:spcBef>
                <a:spcPts val="0"/>
              </a:spcBef>
              <a:spcAft>
                <a:spcPts val="0"/>
              </a:spcAft>
              <a:buClr>
                <a:srgbClr val="008866"/>
              </a:buClr>
              <a:buSzPts val="2000"/>
              <a:buFont typeface="Quattrocento Sans"/>
              <a:buNone/>
            </a:pPr>
            <a:r>
              <a:t/>
            </a:r>
            <a:endParaRPr b="1" i="0" sz="2400" u="none" cap="none" strike="noStrike">
              <a:solidFill>
                <a:srgbClr val="008866"/>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8866"/>
              </a:buClr>
              <a:buSzPts val="2000"/>
              <a:buFont typeface="Quattrocento Sans"/>
              <a:buNone/>
            </a:pPr>
            <a:r>
              <a:t/>
            </a:r>
            <a:endParaRPr b="1" i="0" sz="2400" u="none" cap="none" strike="noStrike">
              <a:solidFill>
                <a:srgbClr val="008866"/>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8866"/>
              </a:buClr>
              <a:buSzPts val="2000"/>
              <a:buFont typeface="Quattrocento Sans"/>
              <a:buNone/>
            </a:pPr>
            <a:r>
              <a:rPr b="1" i="0" lang="es-ES" sz="2800" u="none" cap="none" strike="noStrike">
                <a:solidFill>
                  <a:srgbClr val="1D8862"/>
                </a:solidFill>
                <a:latin typeface="Open Sans"/>
                <a:ea typeface="Open Sans"/>
                <a:cs typeface="Open Sans"/>
                <a:sym typeface="Open Sans"/>
              </a:rPr>
              <a:t>COBERTURAS</a:t>
            </a:r>
            <a:endParaRPr b="1" i="0" sz="2800" u="none" cap="none" strike="noStrike">
              <a:solidFill>
                <a:srgbClr val="1D8862"/>
              </a:solidFill>
              <a:latin typeface="Open Sans"/>
              <a:ea typeface="Open Sans"/>
              <a:cs typeface="Open Sans"/>
              <a:sym typeface="Open Sans"/>
            </a:endParaRPr>
          </a:p>
        </p:txBody>
      </p:sp>
      <p:sp>
        <p:nvSpPr>
          <p:cNvPr id="238" name="Google Shape;238;p230"/>
          <p:cNvSpPr txBox="1"/>
          <p:nvPr/>
        </p:nvSpPr>
        <p:spPr>
          <a:xfrm>
            <a:off x="2258291" y="2850766"/>
            <a:ext cx="9933709"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A: </a:t>
            </a:r>
            <a:r>
              <a:rPr b="0" i="0" lang="es-ES" sz="1800" u="none" cap="none" strike="noStrike">
                <a:solidFill>
                  <a:srgbClr val="000000"/>
                </a:solidFill>
                <a:latin typeface="Arial"/>
                <a:ea typeface="Arial"/>
                <a:cs typeface="Arial"/>
                <a:sym typeface="Arial"/>
              </a:rPr>
              <a:t>Daños a la residencia.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B: </a:t>
            </a:r>
            <a:r>
              <a:rPr b="0" i="0" lang="es-ES" sz="1800" u="none" cap="none" strike="noStrike">
                <a:solidFill>
                  <a:srgbClr val="000000"/>
                </a:solidFill>
                <a:latin typeface="Arial"/>
                <a:ea typeface="Arial"/>
                <a:cs typeface="Arial"/>
                <a:sym typeface="Arial"/>
              </a:rPr>
              <a:t>Daños a la propiedad personal y/o menaje.</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C: </a:t>
            </a:r>
            <a:r>
              <a:rPr b="0" i="0" lang="es-ES" sz="1800" u="none" cap="none" strike="noStrike">
                <a:solidFill>
                  <a:srgbClr val="000000"/>
                </a:solidFill>
                <a:latin typeface="Arial"/>
                <a:ea typeface="Arial"/>
                <a:cs typeface="Arial"/>
                <a:sym typeface="Arial"/>
              </a:rPr>
              <a:t>Riesgos de la Naturaleza. </a:t>
            </a:r>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D: </a:t>
            </a:r>
            <a:r>
              <a:rPr b="0" i="0" lang="es-ES" sz="1800" u="none" cap="none" strike="noStrike">
                <a:solidFill>
                  <a:srgbClr val="000000"/>
                </a:solidFill>
                <a:latin typeface="Arial"/>
                <a:ea typeface="Arial"/>
                <a:cs typeface="Arial"/>
                <a:sym typeface="Arial"/>
              </a:rPr>
              <a:t>Robo y Tentativa de robo.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E: </a:t>
            </a:r>
            <a:r>
              <a:rPr b="0" i="0" lang="es-ES" sz="1800" u="none" cap="none" strike="noStrike">
                <a:solidFill>
                  <a:srgbClr val="000000"/>
                </a:solidFill>
                <a:latin typeface="Arial"/>
                <a:ea typeface="Arial"/>
                <a:cs typeface="Arial"/>
                <a:sym typeface="Arial"/>
              </a:rPr>
              <a:t>Rotura de cristales. </a:t>
            </a:r>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F: </a:t>
            </a:r>
            <a:r>
              <a:rPr b="0" i="0" lang="es-ES" sz="1800" u="none" cap="none" strike="noStrike">
                <a:solidFill>
                  <a:srgbClr val="000000"/>
                </a:solidFill>
                <a:latin typeface="Arial"/>
                <a:ea typeface="Arial"/>
                <a:cs typeface="Arial"/>
                <a:sym typeface="Arial"/>
              </a:rPr>
              <a:t>Pérdida de rentas por arrendamiento.</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s-ES" sz="1800" u="none" cap="none" strike="noStrike">
                <a:solidFill>
                  <a:srgbClr val="000000"/>
                </a:solidFill>
                <a:latin typeface="Arial"/>
                <a:ea typeface="Arial"/>
                <a:cs typeface="Arial"/>
                <a:sym typeface="Arial"/>
              </a:rPr>
              <a:t>Cobertura G: </a:t>
            </a:r>
            <a:r>
              <a:rPr b="0" i="0" lang="es-ES" sz="1800" u="none" cap="none" strike="noStrike">
                <a:solidFill>
                  <a:srgbClr val="000000"/>
                </a:solidFill>
                <a:latin typeface="Arial"/>
                <a:ea typeface="Arial"/>
                <a:cs typeface="Arial"/>
                <a:sym typeface="Arial"/>
              </a:rPr>
              <a:t>Gastos de alquiler.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4D4D4D"/>
      </a:dk1>
      <a:lt1>
        <a:srgbClr val="FFFFFF"/>
      </a:lt1>
      <a:dk2>
        <a:srgbClr val="4D4D4D"/>
      </a:dk2>
      <a:lt2>
        <a:srgbClr val="F9F9F9"/>
      </a:lt2>
      <a:accent1>
        <a:srgbClr val="018765"/>
      </a:accent1>
      <a:accent2>
        <a:srgbClr val="00583C"/>
      </a:accent2>
      <a:accent3>
        <a:srgbClr val="F4AD3D"/>
      </a:accent3>
      <a:accent4>
        <a:srgbClr val="00ABEC"/>
      </a:accent4>
      <a:accent5>
        <a:srgbClr val="1C3258"/>
      </a:accent5>
      <a:accent6>
        <a:srgbClr val="33BA75"/>
      </a:accent6>
      <a:hlink>
        <a:srgbClr val="01876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2022-12-13T22:06:19Z</dcterms:created>
  <dc:creator>Alejandra Quiros Palma - Seguros LAFISE Costa Rica</dc:creator>
</cp:coreProperties>
</file>